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presentation.xml" ContentType="application/vnd.openxmlformats-officedocument.presentationml.presentation.main+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2" Type="http://schemas.openxmlformats.org/officeDocument/2006/relationships/custom-properties" Target="docProps/custom.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3" Type="http://schemas.openxmlformats.org/officeDocument/2006/relationships/slide" Target="slides/slide8.xml"/><Relationship Id="rId39" Type="http://schemas.openxmlformats.org/officeDocument/2006/relationships/slide" Target="slides/slide34.xml"/><Relationship Id="rId18" Type="http://schemas.openxmlformats.org/officeDocument/2006/relationships/slide" Target="slides/slide1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customXml" Target="../customXml/item2.xml"/><Relationship Id="rId7" Type="http://schemas.openxmlformats.org/officeDocument/2006/relationships/slide" Target="slides/slide2.xml"/><Relationship Id="rId20" Type="http://schemas.openxmlformats.org/officeDocument/2006/relationships/slide" Target="slides/slide15.xml"/><Relationship Id="rId2" Type="http://schemas.openxmlformats.org/officeDocument/2006/relationships/viewProps" Target="viewProps.xml"/><Relationship Id="rId29" Type="http://schemas.openxmlformats.org/officeDocument/2006/relationships/slide" Target="slides/slide24.xml"/><Relationship Id="rId16" Type="http://schemas.openxmlformats.org/officeDocument/2006/relationships/slide" Target="slides/slide11.xml"/><Relationship Id="rId41" Type="http://schemas.openxmlformats.org/officeDocument/2006/relationships/customXml" Target="../customXml/item1.xml"/><Relationship Id="rId40" Type="http://schemas.openxmlformats.org/officeDocument/2006/relationships/slide" Target="slides/slide35.xml"/><Relationship Id="rId24" Type="http://schemas.openxmlformats.org/officeDocument/2006/relationships/slide" Target="slides/slide19.xml"/><Relationship Id="rId1" Type="http://schemas.openxmlformats.org/officeDocument/2006/relationships/theme" Target="theme/theme1.xml"/><Relationship Id="rId6" Type="http://schemas.openxmlformats.org/officeDocument/2006/relationships/slide" Target="slides/slide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23" Type="http://schemas.openxmlformats.org/officeDocument/2006/relationships/slide" Target="slides/slide18.xml"/><Relationship Id="rId28" Type="http://schemas.openxmlformats.org/officeDocument/2006/relationships/slide" Target="slides/slide23.xml"/><Relationship Id="rId5" Type="http://schemas.openxmlformats.org/officeDocument/2006/relationships/notesMaster" Target="notesMasters/notesMaster1.xml"/><Relationship Id="rId15" Type="http://schemas.openxmlformats.org/officeDocument/2006/relationships/slide" Target="slides/slide10.xml"/><Relationship Id="rId36" Type="http://schemas.openxmlformats.org/officeDocument/2006/relationships/slide" Target="slides/slide31.xml"/><Relationship Id="rId31" Type="http://schemas.openxmlformats.org/officeDocument/2006/relationships/slide" Target="slides/slide26.xml"/><Relationship Id="rId10" Type="http://schemas.openxmlformats.org/officeDocument/2006/relationships/slide" Target="slides/slide5.xml"/><Relationship Id="rId19" Type="http://schemas.openxmlformats.org/officeDocument/2006/relationships/slide" Target="slides/slide14.xml"/><Relationship Id="rId22" Type="http://schemas.openxmlformats.org/officeDocument/2006/relationships/slide" Target="slides/slide17.xml"/><Relationship Id="rId4" Type="http://schemas.openxmlformats.org/officeDocument/2006/relationships/slideMaster" Target="slideMasters/slideMaster1.xml"/><Relationship Id="rId9" Type="http://schemas.openxmlformats.org/officeDocument/2006/relationships/slide" Target="slides/slide4.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14" Type="http://schemas.openxmlformats.org/officeDocument/2006/relationships/slide" Target="slides/slide9.xml"/><Relationship Id="rId43" Type="http://schemas.openxmlformats.org/officeDocument/2006/relationships/customXml" Target="../customXml/item3.xml"/><Relationship Id="rId8" Type="http://schemas.openxmlformats.org/officeDocument/2006/relationships/slide" Target="slides/slide3.xml"/><Relationship Id="rId3" Type="http://schemas.openxmlformats.org/officeDocument/2006/relationships/presProps" Target="presProps.xml"/><Relationship Id="rId25" Type="http://schemas.openxmlformats.org/officeDocument/2006/relationships/slide" Target="slides/slide20.xml"/><Relationship Id="rId33" Type="http://schemas.openxmlformats.org/officeDocument/2006/relationships/slide" Target="slides/slide28.xml"/><Relationship Id="rId12" Type="http://schemas.openxmlformats.org/officeDocument/2006/relationships/slide" Target="slides/slide7.xml"/><Relationship Id="rId17" Type="http://schemas.openxmlformats.org/officeDocument/2006/relationships/slide" Target="slides/slide12.xml"/><Relationship Id="rId38"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c492b00962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c492b00962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bee1b79e0c_2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bee1b79e0c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d213ed90ec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d213ed90ec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d0cd472421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d0cd472421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d08f1d250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d08f1d2506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d08f1d25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d08f1d25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d08f1d2506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d08f1d2506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d08f1d250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d08f1d250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cf7fb0530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cf7fb0530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cc81d881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cc81d881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cefe54b146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cefe54b146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bee1b79e0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bee1b79e0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cefe54b146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cefe54b146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cf7fb0530e_4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cf7fb0530e_4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cf7fb0530e_1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cf7fb0530e_1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cf7fb0530e_4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cf7fb0530e_4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cf7fb0530e_1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cf7fb0530e_1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cf7fb0530e_1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cf7fb0530e_1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cf7fb0530e_1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cf7fb0530e_1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cf7fb0530e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cf7fb0530e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d6c27191f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d6c27191f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d41262e3b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d41262e3b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becba4024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becba4024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d41262e3b7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d41262e3b7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d6c407d3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d6c407d3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d6c407d3d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d6c407d3d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d15f1e829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d15f1e829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d41262e3b7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d41262e3b7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d0cd4724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d0cd4724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becba4024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becba4024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becba4024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becba4024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becba4024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becba4024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becba4024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becba402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c4c91ed769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c4c91ed769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becba4024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becba4024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hyperlink" Target="https://drive.google.com/file/d/1fZfUYVLEdUbGFVDX9Dsx7atjWmfNg3oB/view?usp=sharin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hyperlink" Target="https://flight-fare-predictor-20t.herokuapp.com"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5.jpg"/><Relationship Id="rId5" Type="http://schemas.openxmlformats.org/officeDocument/2006/relationships/image" Target="../media/image9.png"/><Relationship Id="rId6" Type="http://schemas.openxmlformats.org/officeDocument/2006/relationships/image" Target="../media/image6.jpg"/><Relationship Id="rId7"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21.png"/><Relationship Id="rId6" Type="http://schemas.openxmlformats.org/officeDocument/2006/relationships/image" Target="../media/image2.png"/><Relationship Id="rId7"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55" name="Google Shape;55;p13"/>
          <p:cNvPicPr preferRelativeResize="0"/>
          <p:nvPr/>
        </p:nvPicPr>
        <p:blipFill>
          <a:blip r:embed="rId4">
            <a:alphaModFix/>
          </a:blip>
          <a:stretch>
            <a:fillRect/>
          </a:stretch>
        </p:blipFill>
        <p:spPr>
          <a:xfrm>
            <a:off x="7685271" y="0"/>
            <a:ext cx="1458724" cy="810400"/>
          </a:xfrm>
          <a:prstGeom prst="rect">
            <a:avLst/>
          </a:prstGeom>
          <a:noFill/>
          <a:ln>
            <a:noFill/>
          </a:ln>
        </p:spPr>
      </p:pic>
      <p:sp>
        <p:nvSpPr>
          <p:cNvPr id="56" name="Google Shape;56;p13"/>
          <p:cNvSpPr txBox="1"/>
          <p:nvPr/>
        </p:nvSpPr>
        <p:spPr>
          <a:xfrm>
            <a:off x="0" y="1278750"/>
            <a:ext cx="9144000" cy="258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900">
                <a:solidFill>
                  <a:srgbClr val="FFFFFF"/>
                </a:solidFill>
                <a:latin typeface="Times New Roman"/>
                <a:ea typeface="Times New Roman"/>
                <a:cs typeface="Times New Roman"/>
                <a:sym typeface="Times New Roman"/>
              </a:rPr>
              <a:t>DSN2099 Project Exhibition-II</a:t>
            </a:r>
            <a:endParaRPr b="1" sz="39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b="1" sz="3900">
              <a:solidFill>
                <a:srgbClr val="FFFFFF"/>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b="1" lang="en" sz="3900">
                <a:solidFill>
                  <a:srgbClr val="FFFFFF"/>
                </a:solidFill>
                <a:latin typeface="Times New Roman"/>
                <a:ea typeface="Times New Roman"/>
                <a:cs typeface="Times New Roman"/>
                <a:sym typeface="Times New Roman"/>
              </a:rPr>
              <a:t>Team</a:t>
            </a:r>
            <a:r>
              <a:rPr b="1" lang="en" sz="3900">
                <a:solidFill>
                  <a:srgbClr val="FFFFFF"/>
                </a:solidFill>
                <a:latin typeface="Times New Roman"/>
                <a:ea typeface="Times New Roman"/>
                <a:cs typeface="Times New Roman"/>
                <a:sym typeface="Times New Roman"/>
              </a:rPr>
              <a:t> : 20</a:t>
            </a:r>
            <a:endParaRPr b="1" sz="39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3900">
              <a:latin typeface="Times New Roman"/>
              <a:ea typeface="Times New Roman"/>
              <a:cs typeface="Times New Roman"/>
              <a:sym typeface="Times New Roman"/>
            </a:endParaRPr>
          </a:p>
        </p:txBody>
      </p:sp>
      <p:sp>
        <p:nvSpPr>
          <p:cNvPr id="57" name="Google Shape;57;p13"/>
          <p:cNvSpPr txBox="1"/>
          <p:nvPr/>
        </p:nvSpPr>
        <p:spPr>
          <a:xfrm>
            <a:off x="7591200" y="0"/>
            <a:ext cx="15528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7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nvSpPr>
        <p:spPr>
          <a:xfrm>
            <a:off x="198475" y="274725"/>
            <a:ext cx="87984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latin typeface="Times New Roman"/>
                <a:ea typeface="Times New Roman"/>
                <a:cs typeface="Times New Roman"/>
                <a:sym typeface="Times New Roman"/>
              </a:rPr>
              <a:t>   </a:t>
            </a:r>
            <a:r>
              <a:rPr b="1" lang="en" sz="2500">
                <a:highlight>
                  <a:srgbClr val="FFFFFF"/>
                </a:highlight>
                <a:latin typeface="Times New Roman"/>
                <a:ea typeface="Times New Roman"/>
                <a:cs typeface="Times New Roman"/>
                <a:sym typeface="Times New Roman"/>
              </a:rPr>
              <a:t>OVERALL SYSTEM ARCHITECTURE DIAGRAM</a:t>
            </a:r>
            <a:endParaRPr b="1" sz="2500">
              <a:latin typeface="Times New Roman"/>
              <a:ea typeface="Times New Roman"/>
              <a:cs typeface="Times New Roman"/>
              <a:sym typeface="Times New Roman"/>
            </a:endParaRPr>
          </a:p>
        </p:txBody>
      </p:sp>
      <p:pic>
        <p:nvPicPr>
          <p:cNvPr id="129" name="Google Shape;129;p22"/>
          <p:cNvPicPr preferRelativeResize="0"/>
          <p:nvPr/>
        </p:nvPicPr>
        <p:blipFill>
          <a:blip r:embed="rId3">
            <a:alphaModFix/>
          </a:blip>
          <a:stretch>
            <a:fillRect/>
          </a:stretch>
        </p:blipFill>
        <p:spPr>
          <a:xfrm>
            <a:off x="1024900" y="1210875"/>
            <a:ext cx="7290451" cy="3478875"/>
          </a:xfrm>
          <a:prstGeom prst="rect">
            <a:avLst/>
          </a:prstGeom>
          <a:noFill/>
          <a:ln>
            <a:noFill/>
          </a:ln>
        </p:spPr>
      </p:pic>
      <p:sp>
        <p:nvSpPr>
          <p:cNvPr id="130" name="Google Shape;130;p22"/>
          <p:cNvSpPr/>
          <p:nvPr/>
        </p:nvSpPr>
        <p:spPr>
          <a:xfrm>
            <a:off x="3286774" y="1999491"/>
            <a:ext cx="2766744" cy="2061288"/>
          </a:xfrm>
          <a:prstGeom prst="cloud">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2"/>
          <p:cNvSpPr/>
          <p:nvPr/>
        </p:nvSpPr>
        <p:spPr>
          <a:xfrm rot="-5400000">
            <a:off x="3727188" y="2713096"/>
            <a:ext cx="739874" cy="587001"/>
          </a:xfrm>
          <a:prstGeom prst="flowChartMagneticDrum">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2"/>
          <p:cNvSpPr/>
          <p:nvPr/>
        </p:nvSpPr>
        <p:spPr>
          <a:xfrm rot="-5400000">
            <a:off x="4745192" y="2713096"/>
            <a:ext cx="739874" cy="587001"/>
          </a:xfrm>
          <a:prstGeom prst="flowChartMagneticDrum">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2"/>
          <p:cNvSpPr txBox="1"/>
          <p:nvPr/>
        </p:nvSpPr>
        <p:spPr>
          <a:xfrm>
            <a:off x="3846761" y="2872365"/>
            <a:ext cx="51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t>User Data</a:t>
            </a:r>
            <a:endParaRPr b="1" sz="800"/>
          </a:p>
        </p:txBody>
      </p:sp>
      <p:sp>
        <p:nvSpPr>
          <p:cNvPr id="134" name="Google Shape;134;p22"/>
          <p:cNvSpPr txBox="1"/>
          <p:nvPr/>
        </p:nvSpPr>
        <p:spPr>
          <a:xfrm>
            <a:off x="4708148" y="2872365"/>
            <a:ext cx="783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t>Model Prediction</a:t>
            </a:r>
            <a:endParaRPr b="1" sz="800"/>
          </a:p>
        </p:txBody>
      </p:sp>
      <p:cxnSp>
        <p:nvCxnSpPr>
          <p:cNvPr id="135" name="Google Shape;135;p22"/>
          <p:cNvCxnSpPr/>
          <p:nvPr/>
        </p:nvCxnSpPr>
        <p:spPr>
          <a:xfrm>
            <a:off x="2894965" y="2214133"/>
            <a:ext cx="873300" cy="883800"/>
          </a:xfrm>
          <a:prstGeom prst="bentConnector3">
            <a:avLst>
              <a:gd fmla="val 50000" name="adj1"/>
            </a:avLst>
          </a:prstGeom>
          <a:noFill/>
          <a:ln cap="flat" cmpd="sng" w="9525">
            <a:solidFill>
              <a:srgbClr val="000000"/>
            </a:solidFill>
            <a:prstDash val="solid"/>
            <a:round/>
            <a:headEnd len="med" w="med" type="none"/>
            <a:tailEnd len="med" w="med" type="none"/>
          </a:ln>
        </p:spPr>
      </p:cxnSp>
      <p:cxnSp>
        <p:nvCxnSpPr>
          <p:cNvPr id="136" name="Google Shape;136;p22"/>
          <p:cNvCxnSpPr/>
          <p:nvPr/>
        </p:nvCxnSpPr>
        <p:spPr>
          <a:xfrm>
            <a:off x="2860821" y="2647238"/>
            <a:ext cx="985800" cy="450900"/>
          </a:xfrm>
          <a:prstGeom prst="bentConnector3">
            <a:avLst>
              <a:gd fmla="val 50000" name="adj1"/>
            </a:avLst>
          </a:prstGeom>
          <a:noFill/>
          <a:ln cap="flat" cmpd="sng" w="9525">
            <a:solidFill>
              <a:srgbClr val="000000"/>
            </a:solidFill>
            <a:prstDash val="solid"/>
            <a:round/>
            <a:headEnd len="med" w="med" type="none"/>
            <a:tailEnd len="med" w="med" type="none"/>
          </a:ln>
        </p:spPr>
      </p:cxnSp>
      <p:cxnSp>
        <p:nvCxnSpPr>
          <p:cNvPr id="137" name="Google Shape;137;p22"/>
          <p:cNvCxnSpPr>
            <a:endCxn id="133" idx="1"/>
          </p:cNvCxnSpPr>
          <p:nvPr/>
        </p:nvCxnSpPr>
        <p:spPr>
          <a:xfrm>
            <a:off x="2895161" y="3069915"/>
            <a:ext cx="951600" cy="18000"/>
          </a:xfrm>
          <a:prstGeom prst="bentConnector3">
            <a:avLst>
              <a:gd fmla="val 50000" name="adj1"/>
            </a:avLst>
          </a:prstGeom>
          <a:noFill/>
          <a:ln cap="flat" cmpd="sng" w="9525">
            <a:solidFill>
              <a:srgbClr val="000000"/>
            </a:solidFill>
            <a:prstDash val="solid"/>
            <a:round/>
            <a:headEnd len="med" w="med" type="none"/>
            <a:tailEnd len="med" w="med" type="none"/>
          </a:ln>
        </p:spPr>
      </p:cxnSp>
      <p:cxnSp>
        <p:nvCxnSpPr>
          <p:cNvPr id="138" name="Google Shape;138;p22"/>
          <p:cNvCxnSpPr>
            <a:endCxn id="133" idx="1"/>
          </p:cNvCxnSpPr>
          <p:nvPr/>
        </p:nvCxnSpPr>
        <p:spPr>
          <a:xfrm flipH="1" rot="10800000">
            <a:off x="2878061" y="3087915"/>
            <a:ext cx="968700" cy="432300"/>
          </a:xfrm>
          <a:prstGeom prst="bentConnector3">
            <a:avLst>
              <a:gd fmla="val 50000" name="adj1"/>
            </a:avLst>
          </a:prstGeom>
          <a:noFill/>
          <a:ln cap="flat" cmpd="sng" w="9525">
            <a:solidFill>
              <a:srgbClr val="000000"/>
            </a:solidFill>
            <a:prstDash val="solid"/>
            <a:round/>
            <a:headEnd len="med" w="med" type="none"/>
            <a:tailEnd len="med" w="med" type="none"/>
          </a:ln>
        </p:spPr>
      </p:cxnSp>
      <p:cxnSp>
        <p:nvCxnSpPr>
          <p:cNvPr id="139" name="Google Shape;139;p22"/>
          <p:cNvCxnSpPr>
            <a:endCxn id="133" idx="1"/>
          </p:cNvCxnSpPr>
          <p:nvPr/>
        </p:nvCxnSpPr>
        <p:spPr>
          <a:xfrm flipH="1" rot="10800000">
            <a:off x="2895161" y="3087915"/>
            <a:ext cx="951600" cy="900300"/>
          </a:xfrm>
          <a:prstGeom prst="bentConnector3">
            <a:avLst>
              <a:gd fmla="val 50000" name="adj1"/>
            </a:avLst>
          </a:prstGeom>
          <a:noFill/>
          <a:ln cap="flat" cmpd="sng" w="9525">
            <a:solidFill>
              <a:srgbClr val="000000"/>
            </a:solidFill>
            <a:prstDash val="solid"/>
            <a:round/>
            <a:headEnd len="med" w="med" type="none"/>
            <a:tailEnd len="med" w="med" type="none"/>
          </a:ln>
        </p:spPr>
      </p:cxnSp>
      <p:cxnSp>
        <p:nvCxnSpPr>
          <p:cNvPr id="140" name="Google Shape;140;p22"/>
          <p:cNvCxnSpPr/>
          <p:nvPr/>
        </p:nvCxnSpPr>
        <p:spPr>
          <a:xfrm>
            <a:off x="3619133" y="3090240"/>
            <a:ext cx="237900" cy="0"/>
          </a:xfrm>
          <a:prstGeom prst="straightConnector1">
            <a:avLst/>
          </a:prstGeom>
          <a:noFill/>
          <a:ln cap="flat" cmpd="sng" w="9525">
            <a:solidFill>
              <a:schemeClr val="dk2"/>
            </a:solidFill>
            <a:prstDash val="solid"/>
            <a:round/>
            <a:headEnd len="med" w="med" type="none"/>
            <a:tailEnd len="med" w="med" type="triangle"/>
          </a:ln>
        </p:spPr>
      </p:cxnSp>
      <p:cxnSp>
        <p:nvCxnSpPr>
          <p:cNvPr id="141" name="Google Shape;141;p22"/>
          <p:cNvCxnSpPr/>
          <p:nvPr/>
        </p:nvCxnSpPr>
        <p:spPr>
          <a:xfrm>
            <a:off x="4434944" y="3094351"/>
            <a:ext cx="374100" cy="0"/>
          </a:xfrm>
          <a:prstGeom prst="straightConnector1">
            <a:avLst/>
          </a:prstGeom>
          <a:noFill/>
          <a:ln cap="flat" cmpd="sng" w="9525">
            <a:solidFill>
              <a:srgbClr val="000000"/>
            </a:solidFill>
            <a:prstDash val="solid"/>
            <a:round/>
            <a:headEnd len="med" w="med" type="none"/>
            <a:tailEnd len="med" w="med" type="triangle"/>
          </a:ln>
        </p:spPr>
      </p:cxnSp>
      <p:cxnSp>
        <p:nvCxnSpPr>
          <p:cNvPr id="142" name="Google Shape;142;p22"/>
          <p:cNvCxnSpPr>
            <a:stCxn id="134" idx="3"/>
          </p:cNvCxnSpPr>
          <p:nvPr/>
        </p:nvCxnSpPr>
        <p:spPr>
          <a:xfrm flipH="1" rot="10800000">
            <a:off x="5491748" y="3087315"/>
            <a:ext cx="1142100" cy="600"/>
          </a:xfrm>
          <a:prstGeom prst="straightConnector1">
            <a:avLst/>
          </a:prstGeom>
          <a:noFill/>
          <a:ln cap="flat" cmpd="sng" w="9525">
            <a:solidFill>
              <a:srgbClr val="000000"/>
            </a:solidFill>
            <a:prstDash val="solid"/>
            <a:round/>
            <a:headEnd len="med" w="med" type="none"/>
            <a:tailEnd len="med" w="med" type="triangle"/>
          </a:ln>
        </p:spPr>
      </p:cxnSp>
      <p:sp>
        <p:nvSpPr>
          <p:cNvPr id="143" name="Google Shape;143;p22"/>
          <p:cNvSpPr txBox="1"/>
          <p:nvPr/>
        </p:nvSpPr>
        <p:spPr>
          <a:xfrm>
            <a:off x="6639025" y="3810725"/>
            <a:ext cx="11742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Predicted Flight Fare</a:t>
            </a:r>
            <a:endParaRPr sz="13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3"/>
          <p:cNvPicPr preferRelativeResize="0"/>
          <p:nvPr/>
        </p:nvPicPr>
        <p:blipFill rotWithShape="1">
          <a:blip r:embed="rId3">
            <a:alphaModFix/>
          </a:blip>
          <a:srcRect b="0" l="0" r="0" t="2714"/>
          <a:stretch/>
        </p:blipFill>
        <p:spPr>
          <a:xfrm>
            <a:off x="0" y="6613"/>
            <a:ext cx="9144003" cy="5130269"/>
          </a:xfrm>
          <a:prstGeom prst="rect">
            <a:avLst/>
          </a:prstGeom>
          <a:noFill/>
          <a:ln>
            <a:noFill/>
          </a:ln>
        </p:spPr>
      </p:pic>
      <p:sp>
        <p:nvSpPr>
          <p:cNvPr id="149" name="Google Shape;149;p23"/>
          <p:cNvSpPr txBox="1"/>
          <p:nvPr/>
        </p:nvSpPr>
        <p:spPr>
          <a:xfrm>
            <a:off x="966000" y="3899525"/>
            <a:ext cx="7212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800">
                <a:solidFill>
                  <a:srgbClr val="FFFFFF"/>
                </a:solidFill>
                <a:latin typeface="Times New Roman"/>
                <a:ea typeface="Times New Roman"/>
                <a:cs typeface="Times New Roman"/>
                <a:sym typeface="Times New Roman"/>
              </a:rPr>
              <a:t>LITERATURE REVIEW</a:t>
            </a:r>
            <a:endParaRPr b="1" sz="4800">
              <a:solidFill>
                <a:srgbClr val="FFFFFF"/>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4"/>
          <p:cNvSpPr txBox="1"/>
          <p:nvPr/>
        </p:nvSpPr>
        <p:spPr>
          <a:xfrm>
            <a:off x="1794375" y="221000"/>
            <a:ext cx="54450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a:latin typeface="Times New Roman"/>
                <a:ea typeface="Times New Roman"/>
                <a:cs typeface="Times New Roman"/>
                <a:sym typeface="Times New Roman"/>
              </a:rPr>
              <a:t>REFERENCES </a:t>
            </a:r>
            <a:endParaRPr b="1" sz="2600">
              <a:latin typeface="Times New Roman"/>
              <a:ea typeface="Times New Roman"/>
              <a:cs typeface="Times New Roman"/>
              <a:sym typeface="Times New Roman"/>
            </a:endParaRPr>
          </a:p>
        </p:txBody>
      </p:sp>
      <p:sp>
        <p:nvSpPr>
          <p:cNvPr id="155" name="Google Shape;155;p24"/>
          <p:cNvSpPr txBox="1"/>
          <p:nvPr/>
        </p:nvSpPr>
        <p:spPr>
          <a:xfrm>
            <a:off x="78450" y="1001425"/>
            <a:ext cx="8987100" cy="3879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323232"/>
              </a:buClr>
              <a:buSzPts val="1600"/>
              <a:buFont typeface="Times New Roman"/>
              <a:buChar char="●"/>
            </a:pPr>
            <a:r>
              <a:rPr lang="en" sz="1600">
                <a:solidFill>
                  <a:srgbClr val="323232"/>
                </a:solidFill>
                <a:latin typeface="Times New Roman"/>
                <a:ea typeface="Times New Roman"/>
                <a:cs typeface="Times New Roman"/>
                <a:sym typeface="Times New Roman"/>
              </a:rPr>
              <a:t>Vu, V.H., Minh, Q.T., Phung, P.H., 2018. An airfare prediction model for developing markets. In: 2018 International Conference on Information Networking (ICOIN), Chiang Mai, 2018, pp. 765–770.</a:t>
            </a:r>
            <a:endParaRPr sz="1600">
              <a:solidFill>
                <a:srgbClr val="323232"/>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600">
              <a:solidFill>
                <a:srgbClr val="323232"/>
              </a:solidFill>
              <a:latin typeface="Times New Roman"/>
              <a:ea typeface="Times New Roman"/>
              <a:cs typeface="Times New Roman"/>
              <a:sym typeface="Times New Roman"/>
            </a:endParaRPr>
          </a:p>
          <a:p>
            <a:pPr indent="-330200" lvl="0" marL="457200" rtl="0" algn="l">
              <a:spcBef>
                <a:spcPts val="0"/>
              </a:spcBef>
              <a:spcAft>
                <a:spcPts val="0"/>
              </a:spcAft>
              <a:buClr>
                <a:srgbClr val="323232"/>
              </a:buClr>
              <a:buSzPts val="1600"/>
              <a:buFont typeface="Times New Roman"/>
              <a:buChar char="●"/>
            </a:pPr>
            <a:r>
              <a:rPr lang="en" sz="1600">
                <a:solidFill>
                  <a:srgbClr val="323232"/>
                </a:solidFill>
                <a:latin typeface="Times New Roman"/>
                <a:ea typeface="Times New Roman"/>
                <a:cs typeface="Times New Roman"/>
                <a:sym typeface="Times New Roman"/>
              </a:rPr>
              <a:t>Chen, Y., Cao, J., Feng, S., Tan, Y., 2015. An ensemble learning based approach for building airfare forecast service. In: 2015 IEEE International Conference on Big Data (Big Data), Santa Clara, CA, 2015, pp. 964-969.</a:t>
            </a:r>
            <a:endParaRPr sz="1600">
              <a:solidFill>
                <a:srgbClr val="323232"/>
              </a:solidFill>
              <a:latin typeface="Times New Roman"/>
              <a:ea typeface="Times New Roman"/>
              <a:cs typeface="Times New Roman"/>
              <a:sym typeface="Times New Roman"/>
            </a:endParaRPr>
          </a:p>
          <a:p>
            <a:pPr indent="0" lvl="0" marL="1371600" rtl="0" algn="l">
              <a:spcBef>
                <a:spcPts val="0"/>
              </a:spcBef>
              <a:spcAft>
                <a:spcPts val="0"/>
              </a:spcAft>
              <a:buNone/>
            </a:pPr>
            <a:r>
              <a:t/>
            </a:r>
            <a:endParaRPr sz="1600">
              <a:solidFill>
                <a:srgbClr val="323232"/>
              </a:solidFill>
              <a:latin typeface="Times New Roman"/>
              <a:ea typeface="Times New Roman"/>
              <a:cs typeface="Times New Roman"/>
              <a:sym typeface="Times New Roman"/>
            </a:endParaRPr>
          </a:p>
          <a:p>
            <a:pPr indent="-330200" lvl="0" marL="457200" rtl="0" algn="l">
              <a:spcBef>
                <a:spcPts val="0"/>
              </a:spcBef>
              <a:spcAft>
                <a:spcPts val="0"/>
              </a:spcAft>
              <a:buClr>
                <a:srgbClr val="323232"/>
              </a:buClr>
              <a:buSzPts val="1600"/>
              <a:buFont typeface="Times New Roman"/>
              <a:buChar char="●"/>
            </a:pPr>
            <a:r>
              <a:rPr lang="en" sz="1600">
                <a:solidFill>
                  <a:srgbClr val="323232"/>
                </a:solidFill>
                <a:latin typeface="Times New Roman"/>
                <a:ea typeface="Times New Roman"/>
                <a:cs typeface="Times New Roman"/>
                <a:sym typeface="Times New Roman"/>
              </a:rPr>
              <a:t>Liu, T., Cao,</a:t>
            </a:r>
            <a:r>
              <a:rPr lang="en" sz="1600">
                <a:solidFill>
                  <a:srgbClr val="323232"/>
                </a:solidFill>
                <a:latin typeface="Times New Roman"/>
                <a:ea typeface="Times New Roman"/>
                <a:cs typeface="Times New Roman"/>
                <a:sym typeface="Times New Roman"/>
              </a:rPr>
              <a:t> </a:t>
            </a:r>
            <a:r>
              <a:rPr lang="en" sz="1600">
                <a:solidFill>
                  <a:srgbClr val="323232"/>
                </a:solidFill>
                <a:latin typeface="Times New Roman"/>
                <a:ea typeface="Times New Roman"/>
                <a:cs typeface="Times New Roman"/>
                <a:sym typeface="Times New Roman"/>
              </a:rPr>
              <a:t>J., Tan, Y., Xiao, Q., 2017. ACER: An adaptive context-aware ensemble regression model for airfare price prediction. In: 2017 International Conference on Progress in Informatics and Computing (PIC), Nanjing, 2017, pp. 312–317.</a:t>
            </a:r>
            <a:endParaRPr sz="1600">
              <a:solidFill>
                <a:srgbClr val="323232"/>
              </a:solidFill>
              <a:latin typeface="Times New Roman"/>
              <a:ea typeface="Times New Roman"/>
              <a:cs typeface="Times New Roman"/>
              <a:sym typeface="Times New Roman"/>
            </a:endParaRPr>
          </a:p>
          <a:p>
            <a:pPr indent="0" lvl="0" marL="1371600" rtl="0" algn="l">
              <a:spcBef>
                <a:spcPts val="0"/>
              </a:spcBef>
              <a:spcAft>
                <a:spcPts val="0"/>
              </a:spcAft>
              <a:buNone/>
            </a:pPr>
            <a:r>
              <a:t/>
            </a:r>
            <a:endParaRPr sz="1600">
              <a:solidFill>
                <a:srgbClr val="323232"/>
              </a:solidFill>
              <a:latin typeface="Times New Roman"/>
              <a:ea typeface="Times New Roman"/>
              <a:cs typeface="Times New Roman"/>
              <a:sym typeface="Times New Roman"/>
            </a:endParaRPr>
          </a:p>
          <a:p>
            <a:pPr indent="-330200" lvl="0" marL="457200" rtl="0" algn="l">
              <a:spcBef>
                <a:spcPts val="0"/>
              </a:spcBef>
              <a:spcAft>
                <a:spcPts val="0"/>
              </a:spcAft>
              <a:buClr>
                <a:srgbClr val="323232"/>
              </a:buClr>
              <a:buSzPts val="1600"/>
              <a:buFont typeface="Times New Roman"/>
              <a:buChar char="●"/>
            </a:pPr>
            <a:r>
              <a:rPr lang="en" sz="1600">
                <a:solidFill>
                  <a:srgbClr val="323232"/>
                </a:solidFill>
                <a:latin typeface="Times New Roman"/>
                <a:ea typeface="Times New Roman"/>
                <a:cs typeface="Times New Roman"/>
                <a:sym typeface="Times New Roman"/>
              </a:rPr>
              <a:t>K. Tziridis, T. Kalampokas, G.A. Papakostas, K.I. Diamantaras: Airfare prices prediction using machine learning techniques, 25th European Signal Processing Conference (EUSIPCO): Kos, 2017 (2017), pp. 1036-1039</a:t>
            </a:r>
            <a:endParaRPr sz="1600">
              <a:solidFill>
                <a:srgbClr val="323232"/>
              </a:solidFill>
              <a:latin typeface="Times New Roman"/>
              <a:ea typeface="Times New Roman"/>
              <a:cs typeface="Times New Roman"/>
              <a:sym typeface="Times New Roman"/>
            </a:endParaRPr>
          </a:p>
          <a:p>
            <a:pPr indent="0" lvl="0" marL="1371600" rtl="0" algn="l">
              <a:spcBef>
                <a:spcPts val="0"/>
              </a:spcBef>
              <a:spcAft>
                <a:spcPts val="0"/>
              </a:spcAft>
              <a:buNone/>
            </a:pPr>
            <a:r>
              <a:t/>
            </a:r>
            <a:endParaRPr sz="1600">
              <a:solidFill>
                <a:srgbClr val="323232"/>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5"/>
          <p:cNvSpPr txBox="1"/>
          <p:nvPr>
            <p:ph idx="1" type="body"/>
          </p:nvPr>
        </p:nvSpPr>
        <p:spPr>
          <a:xfrm>
            <a:off x="139775" y="0"/>
            <a:ext cx="9004200" cy="51435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1600">
                <a:solidFill>
                  <a:srgbClr val="2E2E2E"/>
                </a:solidFill>
                <a:latin typeface="Times New Roman"/>
                <a:ea typeface="Times New Roman"/>
                <a:cs typeface="Times New Roman"/>
                <a:sym typeface="Times New Roman"/>
              </a:rPr>
              <a:t>[1] </a:t>
            </a:r>
            <a:r>
              <a:rPr b="1" lang="en" sz="1600">
                <a:solidFill>
                  <a:srgbClr val="323232"/>
                </a:solidFill>
                <a:latin typeface="Times New Roman"/>
                <a:ea typeface="Times New Roman"/>
                <a:cs typeface="Times New Roman"/>
                <a:sym typeface="Times New Roman"/>
              </a:rPr>
              <a:t>An airfare prediction model for developing markets</a:t>
            </a:r>
            <a:endParaRPr b="1" sz="1600">
              <a:solidFill>
                <a:srgbClr val="323232"/>
              </a:solidFill>
              <a:latin typeface="Times New Roman"/>
              <a:ea typeface="Times New Roman"/>
              <a:cs typeface="Times New Roman"/>
              <a:sym typeface="Times New Roman"/>
            </a:endParaRPr>
          </a:p>
          <a:p>
            <a:pPr indent="0" lvl="0" marL="0" rtl="0" algn="just">
              <a:lnSpc>
                <a:spcPct val="115000"/>
              </a:lnSpc>
              <a:spcBef>
                <a:spcPts val="1200"/>
              </a:spcBef>
              <a:spcAft>
                <a:spcPts val="0"/>
              </a:spcAft>
              <a:buNone/>
            </a:pPr>
            <a:r>
              <a:rPr b="1" lang="en" sz="1400">
                <a:solidFill>
                  <a:srgbClr val="2E2E2E"/>
                </a:solidFill>
                <a:latin typeface="Times New Roman"/>
                <a:ea typeface="Times New Roman"/>
                <a:cs typeface="Times New Roman"/>
                <a:sym typeface="Times New Roman"/>
              </a:rPr>
              <a:t>Addressed </a:t>
            </a:r>
            <a:r>
              <a:rPr b="1" lang="en" sz="1400">
                <a:solidFill>
                  <a:srgbClr val="2E2E2E"/>
                </a:solidFill>
                <a:latin typeface="Times New Roman"/>
                <a:ea typeface="Times New Roman"/>
                <a:cs typeface="Times New Roman"/>
                <a:sym typeface="Times New Roman"/>
              </a:rPr>
              <a:t>Problem- </a:t>
            </a:r>
            <a:r>
              <a:rPr lang="en" sz="1400">
                <a:solidFill>
                  <a:srgbClr val="2E2E2E"/>
                </a:solidFill>
                <a:latin typeface="Times New Roman"/>
                <a:ea typeface="Times New Roman"/>
                <a:cs typeface="Times New Roman"/>
                <a:sym typeface="Times New Roman"/>
              </a:rPr>
              <a:t>Ticket price prediction</a:t>
            </a:r>
            <a:endParaRPr sz="1400">
              <a:solidFill>
                <a:srgbClr val="2E2E2E"/>
              </a:solidFill>
              <a:latin typeface="Times New Roman"/>
              <a:ea typeface="Times New Roman"/>
              <a:cs typeface="Times New Roman"/>
              <a:sym typeface="Times New Roman"/>
            </a:endParaRPr>
          </a:p>
          <a:p>
            <a:pPr indent="0" lvl="0" marL="0" rtl="0" algn="just">
              <a:lnSpc>
                <a:spcPct val="115000"/>
              </a:lnSpc>
              <a:spcBef>
                <a:spcPts val="1200"/>
              </a:spcBef>
              <a:spcAft>
                <a:spcPts val="0"/>
              </a:spcAft>
              <a:buNone/>
            </a:pPr>
            <a:r>
              <a:rPr b="1" lang="en" sz="1400">
                <a:solidFill>
                  <a:srgbClr val="2E2E2E"/>
                </a:solidFill>
                <a:latin typeface="Times New Roman"/>
                <a:ea typeface="Times New Roman"/>
                <a:cs typeface="Times New Roman"/>
                <a:sym typeface="Times New Roman"/>
              </a:rPr>
              <a:t>Dataset- </a:t>
            </a:r>
            <a:r>
              <a:rPr lang="en" sz="1400">
                <a:solidFill>
                  <a:srgbClr val="2E2E2E"/>
                </a:solidFill>
                <a:latin typeface="Times New Roman"/>
                <a:ea typeface="Times New Roman"/>
                <a:cs typeface="Times New Roman"/>
                <a:sym typeface="Times New Roman"/>
              </a:rPr>
              <a:t>51,000 records of a 7-day round trip nonstop flights of three domestic airlines</a:t>
            </a:r>
            <a:endParaRPr sz="1400">
              <a:solidFill>
                <a:srgbClr val="2E2E2E"/>
              </a:solidFill>
              <a:latin typeface="Times New Roman"/>
              <a:ea typeface="Times New Roman"/>
              <a:cs typeface="Times New Roman"/>
              <a:sym typeface="Times New Roman"/>
            </a:endParaRPr>
          </a:p>
          <a:p>
            <a:pPr indent="0" lvl="0" marL="0" rtl="0" algn="just">
              <a:lnSpc>
                <a:spcPct val="115000"/>
              </a:lnSpc>
              <a:spcBef>
                <a:spcPts val="1200"/>
              </a:spcBef>
              <a:spcAft>
                <a:spcPts val="0"/>
              </a:spcAft>
              <a:buNone/>
            </a:pPr>
            <a:r>
              <a:rPr b="1" lang="en" sz="1400">
                <a:solidFill>
                  <a:srgbClr val="2E2E2E"/>
                </a:solidFill>
                <a:latin typeface="Times New Roman"/>
                <a:ea typeface="Times New Roman"/>
                <a:cs typeface="Times New Roman"/>
                <a:sym typeface="Times New Roman"/>
              </a:rPr>
              <a:t>Features- </a:t>
            </a:r>
            <a:r>
              <a:rPr lang="en" sz="1400">
                <a:solidFill>
                  <a:srgbClr val="2E2E2E"/>
                </a:solidFill>
                <a:latin typeface="Times New Roman"/>
                <a:ea typeface="Times New Roman"/>
                <a:cs typeface="Times New Roman"/>
                <a:sym typeface="Times New Roman"/>
              </a:rPr>
              <a:t>Airline, flight number, date of purchase, departure date, departure time, arrival time, fare class, number of stops, price, departure airport, arrival airport, arrival date</a:t>
            </a:r>
            <a:endParaRPr sz="1400">
              <a:solidFill>
                <a:srgbClr val="2E2E2E"/>
              </a:solidFill>
              <a:latin typeface="Times New Roman"/>
              <a:ea typeface="Times New Roman"/>
              <a:cs typeface="Times New Roman"/>
              <a:sym typeface="Times New Roman"/>
            </a:endParaRPr>
          </a:p>
          <a:p>
            <a:pPr indent="0" lvl="0" marL="0" rtl="0" algn="just">
              <a:lnSpc>
                <a:spcPct val="115000"/>
              </a:lnSpc>
              <a:spcBef>
                <a:spcPts val="1200"/>
              </a:spcBef>
              <a:spcAft>
                <a:spcPts val="0"/>
              </a:spcAft>
              <a:buNone/>
            </a:pPr>
            <a:r>
              <a:rPr b="1" lang="en" sz="1400">
                <a:solidFill>
                  <a:srgbClr val="2E2E2E"/>
                </a:solidFill>
                <a:latin typeface="Times New Roman"/>
                <a:ea typeface="Times New Roman"/>
                <a:cs typeface="Times New Roman"/>
                <a:sym typeface="Times New Roman"/>
              </a:rPr>
              <a:t>Computational Techniques Used- </a:t>
            </a:r>
            <a:r>
              <a:rPr lang="en" sz="1400">
                <a:solidFill>
                  <a:srgbClr val="2E2E2E"/>
                </a:solidFill>
                <a:latin typeface="Times New Roman"/>
                <a:ea typeface="Times New Roman"/>
                <a:cs typeface="Times New Roman"/>
                <a:sym typeface="Times New Roman"/>
              </a:rPr>
              <a:t>A model called Stacked prediction model based on. Random Forest and Multilayer Perceptron model.</a:t>
            </a:r>
            <a:endParaRPr sz="1400">
              <a:solidFill>
                <a:srgbClr val="2E2E2E"/>
              </a:solidFill>
              <a:latin typeface="Times New Roman"/>
              <a:ea typeface="Times New Roman"/>
              <a:cs typeface="Times New Roman"/>
              <a:sym typeface="Times New Roman"/>
            </a:endParaRPr>
          </a:p>
          <a:p>
            <a:pPr indent="0" lvl="0" marL="0" rtl="0" algn="just">
              <a:lnSpc>
                <a:spcPct val="115000"/>
              </a:lnSpc>
              <a:spcBef>
                <a:spcPts val="1200"/>
              </a:spcBef>
              <a:spcAft>
                <a:spcPts val="0"/>
              </a:spcAft>
              <a:buNone/>
            </a:pPr>
            <a:r>
              <a:rPr b="1" lang="en" sz="1400">
                <a:solidFill>
                  <a:srgbClr val="2E2E2E"/>
                </a:solidFill>
                <a:latin typeface="Times New Roman"/>
                <a:ea typeface="Times New Roman"/>
                <a:cs typeface="Times New Roman"/>
                <a:sym typeface="Times New Roman"/>
              </a:rPr>
              <a:t>Performance Result- </a:t>
            </a:r>
            <a:r>
              <a:rPr lang="en" sz="1400">
                <a:solidFill>
                  <a:srgbClr val="2E2E2E"/>
                </a:solidFill>
                <a:latin typeface="Times New Roman"/>
                <a:ea typeface="Times New Roman"/>
                <a:cs typeface="Times New Roman"/>
                <a:sym typeface="Times New Roman"/>
              </a:rPr>
              <a:t>4.4% and 7.7% better than Random Forest and Multilayer Perceptron respectively as measured by R2</a:t>
            </a:r>
            <a:endParaRPr sz="1400">
              <a:solidFill>
                <a:srgbClr val="2E2E2E"/>
              </a:solidFill>
              <a:latin typeface="Times New Roman"/>
              <a:ea typeface="Times New Roman"/>
              <a:cs typeface="Times New Roman"/>
              <a:sym typeface="Times New Roman"/>
            </a:endParaRPr>
          </a:p>
          <a:p>
            <a:pPr indent="0" lvl="0" marL="0" rtl="0" algn="just">
              <a:lnSpc>
                <a:spcPct val="115000"/>
              </a:lnSpc>
              <a:spcBef>
                <a:spcPts val="1200"/>
              </a:spcBef>
              <a:spcAft>
                <a:spcPts val="0"/>
              </a:spcAft>
              <a:buNone/>
            </a:pPr>
            <a:r>
              <a:rPr b="1" lang="en" sz="1400">
                <a:solidFill>
                  <a:srgbClr val="2E2E2E"/>
                </a:solidFill>
                <a:latin typeface="Times New Roman"/>
                <a:ea typeface="Times New Roman"/>
                <a:cs typeface="Times New Roman"/>
                <a:sym typeface="Times New Roman"/>
              </a:rPr>
              <a:t>Key Findings-</a:t>
            </a:r>
            <a:r>
              <a:rPr lang="en" sz="1400">
                <a:solidFill>
                  <a:srgbClr val="2E2E2E"/>
                </a:solidFill>
                <a:latin typeface="Times New Roman"/>
                <a:ea typeface="Times New Roman"/>
                <a:cs typeface="Times New Roman"/>
                <a:sym typeface="Times New Roman"/>
              </a:rPr>
              <a:t> </a:t>
            </a:r>
            <a:r>
              <a:rPr lang="en" sz="1400">
                <a:solidFill>
                  <a:srgbClr val="333333"/>
                </a:solidFill>
                <a:highlight>
                  <a:srgbClr val="FFFFFF"/>
                </a:highlight>
                <a:latin typeface="Times New Roman"/>
                <a:ea typeface="Times New Roman"/>
                <a:cs typeface="Times New Roman"/>
                <a:sym typeface="Times New Roman"/>
              </a:rPr>
              <a:t>They proposed a new model that can help the buyer to predict the price trends without official information from the airlines. There findings demonstrated that the proposed model can predict the trends as well as actual airfares changes up to the departure dates using public airfare data available online despite the missing of many key features like the number of unsold seats on flights. They also identified the features that have the strongest impacts on the airfare changes.</a:t>
            </a:r>
            <a:endParaRPr sz="1400">
              <a:solidFill>
                <a:srgbClr val="2E2E2E"/>
              </a:solidFill>
              <a:latin typeface="Times New Roman"/>
              <a:ea typeface="Times New Roman"/>
              <a:cs typeface="Times New Roman"/>
              <a:sym typeface="Times New Roman"/>
            </a:endParaRPr>
          </a:p>
          <a:p>
            <a:pPr indent="0" lvl="0" marL="228600" rtl="0" algn="just">
              <a:lnSpc>
                <a:spcPct val="150000"/>
              </a:lnSpc>
              <a:spcBef>
                <a:spcPts val="1200"/>
              </a:spcBef>
              <a:spcAft>
                <a:spcPts val="0"/>
              </a:spcAft>
              <a:buNone/>
            </a:pPr>
            <a:r>
              <a:rPr lang="en" sz="1350">
                <a:solidFill>
                  <a:srgbClr val="2E2E2E"/>
                </a:solidFill>
                <a:latin typeface="Times New Roman"/>
                <a:ea typeface="Times New Roman"/>
                <a:cs typeface="Times New Roman"/>
                <a:sym typeface="Times New Roman"/>
              </a:rPr>
              <a:t>             </a:t>
            </a:r>
            <a:endParaRPr sz="1350">
              <a:solidFill>
                <a:srgbClr val="2E2E2E"/>
              </a:solidFill>
              <a:latin typeface="Times New Roman"/>
              <a:ea typeface="Times New Roman"/>
              <a:cs typeface="Times New Roman"/>
              <a:sym typeface="Times New Roman"/>
            </a:endParaRPr>
          </a:p>
          <a:p>
            <a:pPr indent="0" lvl="0" marL="0" rtl="0" algn="just">
              <a:lnSpc>
                <a:spcPct val="150000"/>
              </a:lnSpc>
              <a:spcBef>
                <a:spcPts val="1200"/>
              </a:spcBef>
              <a:spcAft>
                <a:spcPts val="1200"/>
              </a:spcAft>
              <a:buNone/>
            </a:pPr>
            <a:r>
              <a:t/>
            </a:r>
            <a:endParaRPr b="1" sz="1350">
              <a:solidFill>
                <a:srgbClr val="2E2E2E"/>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6"/>
          <p:cNvSpPr txBox="1"/>
          <p:nvPr>
            <p:ph idx="1" type="body"/>
          </p:nvPr>
        </p:nvSpPr>
        <p:spPr>
          <a:xfrm>
            <a:off x="167725" y="0"/>
            <a:ext cx="8976300" cy="4947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600">
                <a:solidFill>
                  <a:srgbClr val="323232"/>
                </a:solidFill>
                <a:latin typeface="Times New Roman"/>
                <a:ea typeface="Times New Roman"/>
                <a:cs typeface="Times New Roman"/>
                <a:sym typeface="Times New Roman"/>
              </a:rPr>
              <a:t>[2] </a:t>
            </a:r>
            <a:r>
              <a:rPr b="1" lang="en" sz="1600">
                <a:solidFill>
                  <a:srgbClr val="323232"/>
                </a:solidFill>
                <a:latin typeface="Times New Roman"/>
                <a:ea typeface="Times New Roman"/>
                <a:cs typeface="Times New Roman"/>
                <a:sym typeface="Times New Roman"/>
              </a:rPr>
              <a:t>An ensemble learning based approach for building airfare forecast service.</a:t>
            </a:r>
            <a:endParaRPr b="1" sz="1600">
              <a:solidFill>
                <a:srgbClr val="323232"/>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400">
              <a:solidFill>
                <a:srgbClr val="323232"/>
              </a:solidFill>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b="1" lang="en" sz="1400">
                <a:solidFill>
                  <a:srgbClr val="2E2E2E"/>
                </a:solidFill>
                <a:latin typeface="Times New Roman"/>
                <a:ea typeface="Times New Roman"/>
                <a:cs typeface="Times New Roman"/>
                <a:sym typeface="Times New Roman"/>
              </a:rPr>
              <a:t>Addressed Problem- </a:t>
            </a:r>
            <a:r>
              <a:rPr lang="en" sz="1400">
                <a:solidFill>
                  <a:srgbClr val="2E2E2E"/>
                </a:solidFill>
                <a:latin typeface="Times New Roman"/>
                <a:ea typeface="Times New Roman"/>
                <a:cs typeface="Times New Roman"/>
                <a:sym typeface="Times New Roman"/>
              </a:rPr>
              <a:t>Minimum Ticket Price Prediction</a:t>
            </a:r>
            <a:endParaRPr sz="1400">
              <a:solidFill>
                <a:srgbClr val="2E2E2E"/>
              </a:solidFill>
              <a:latin typeface="Times New Roman"/>
              <a:ea typeface="Times New Roman"/>
              <a:cs typeface="Times New Roman"/>
              <a:sym typeface="Times New Roman"/>
            </a:endParaRPr>
          </a:p>
          <a:p>
            <a:pPr indent="0" lvl="0" marL="0" rtl="0" algn="just">
              <a:lnSpc>
                <a:spcPct val="100000"/>
              </a:lnSpc>
              <a:spcBef>
                <a:spcPts val="1200"/>
              </a:spcBef>
              <a:spcAft>
                <a:spcPts val="0"/>
              </a:spcAft>
              <a:buNone/>
            </a:pPr>
            <a:r>
              <a:rPr b="1" lang="en" sz="1400">
                <a:solidFill>
                  <a:srgbClr val="2E2E2E"/>
                </a:solidFill>
                <a:latin typeface="Times New Roman"/>
                <a:ea typeface="Times New Roman"/>
                <a:cs typeface="Times New Roman"/>
                <a:sym typeface="Times New Roman"/>
              </a:rPr>
              <a:t>Dataset- </a:t>
            </a:r>
            <a:r>
              <a:rPr lang="en" sz="1400">
                <a:solidFill>
                  <a:srgbClr val="2E2E2E"/>
                </a:solidFill>
                <a:latin typeface="Times New Roman"/>
                <a:ea typeface="Times New Roman"/>
                <a:cs typeface="Times New Roman"/>
                <a:sym typeface="Times New Roman"/>
              </a:rPr>
              <a:t>More than 3 months (110 days) data for 5 international routes.</a:t>
            </a:r>
            <a:endParaRPr sz="1400">
              <a:solidFill>
                <a:srgbClr val="2E2E2E"/>
              </a:solidFill>
              <a:latin typeface="Times New Roman"/>
              <a:ea typeface="Times New Roman"/>
              <a:cs typeface="Times New Roman"/>
              <a:sym typeface="Times New Roman"/>
            </a:endParaRPr>
          </a:p>
          <a:p>
            <a:pPr indent="0" lvl="0" marL="0" rtl="0" algn="just">
              <a:lnSpc>
                <a:spcPct val="100000"/>
              </a:lnSpc>
              <a:spcBef>
                <a:spcPts val="1200"/>
              </a:spcBef>
              <a:spcAft>
                <a:spcPts val="0"/>
              </a:spcAft>
              <a:buNone/>
            </a:pPr>
            <a:r>
              <a:rPr b="1" lang="en" sz="1400">
                <a:solidFill>
                  <a:srgbClr val="2E2E2E"/>
                </a:solidFill>
                <a:latin typeface="Times New Roman"/>
                <a:ea typeface="Times New Roman"/>
                <a:cs typeface="Times New Roman"/>
                <a:sym typeface="Times New Roman"/>
              </a:rPr>
              <a:t>Features- </a:t>
            </a:r>
            <a:r>
              <a:rPr lang="en" sz="1400">
                <a:solidFill>
                  <a:srgbClr val="2E2E2E"/>
                </a:solidFill>
                <a:latin typeface="Times New Roman"/>
                <a:ea typeface="Times New Roman"/>
                <a:cs typeface="Times New Roman"/>
                <a:sym typeface="Times New Roman"/>
              </a:rPr>
              <a:t>Prices of the same itinerary, prices of recent itineraries before the target day, prices of itineraries with the same day of week, price of itineraries with the same day of month.</a:t>
            </a:r>
            <a:endParaRPr sz="1400">
              <a:solidFill>
                <a:srgbClr val="2E2E2E"/>
              </a:solidFill>
              <a:latin typeface="Times New Roman"/>
              <a:ea typeface="Times New Roman"/>
              <a:cs typeface="Times New Roman"/>
              <a:sym typeface="Times New Roman"/>
            </a:endParaRPr>
          </a:p>
          <a:p>
            <a:pPr indent="0" lvl="0" marL="0" rtl="0" algn="just">
              <a:lnSpc>
                <a:spcPct val="100000"/>
              </a:lnSpc>
              <a:spcBef>
                <a:spcPts val="1200"/>
              </a:spcBef>
              <a:spcAft>
                <a:spcPts val="0"/>
              </a:spcAft>
              <a:buNone/>
            </a:pPr>
            <a:r>
              <a:rPr b="1" lang="en" sz="1400">
                <a:solidFill>
                  <a:srgbClr val="2E2E2E"/>
                </a:solidFill>
                <a:latin typeface="Times New Roman"/>
                <a:ea typeface="Times New Roman"/>
                <a:cs typeface="Times New Roman"/>
                <a:sym typeface="Times New Roman"/>
              </a:rPr>
              <a:t>Computational Techniques Used- </a:t>
            </a:r>
            <a:r>
              <a:rPr lang="en" sz="1400">
                <a:solidFill>
                  <a:srgbClr val="2E2E2E"/>
                </a:solidFill>
                <a:latin typeface="Times New Roman"/>
                <a:ea typeface="Times New Roman"/>
                <a:cs typeface="Times New Roman"/>
                <a:sym typeface="Times New Roman"/>
              </a:rPr>
              <a:t>An ensemble-based learning algorithm Learn++.NSE is modified and used.</a:t>
            </a:r>
            <a:endParaRPr sz="1400">
              <a:solidFill>
                <a:srgbClr val="2E2E2E"/>
              </a:solidFill>
              <a:latin typeface="Times New Roman"/>
              <a:ea typeface="Times New Roman"/>
              <a:cs typeface="Times New Roman"/>
              <a:sym typeface="Times New Roman"/>
            </a:endParaRPr>
          </a:p>
          <a:p>
            <a:pPr indent="0" lvl="0" marL="0" rtl="0" algn="just">
              <a:lnSpc>
                <a:spcPct val="100000"/>
              </a:lnSpc>
              <a:spcBef>
                <a:spcPts val="1200"/>
              </a:spcBef>
              <a:spcAft>
                <a:spcPts val="0"/>
              </a:spcAft>
              <a:buNone/>
            </a:pPr>
            <a:r>
              <a:rPr b="1" lang="en" sz="1400">
                <a:solidFill>
                  <a:srgbClr val="2E2E2E"/>
                </a:solidFill>
                <a:latin typeface="Times New Roman"/>
                <a:ea typeface="Times New Roman"/>
                <a:cs typeface="Times New Roman"/>
                <a:sym typeface="Times New Roman"/>
              </a:rPr>
              <a:t>Performance Result- </a:t>
            </a:r>
            <a:r>
              <a:rPr lang="en" sz="1400">
                <a:solidFill>
                  <a:srgbClr val="2E2E2E"/>
                </a:solidFill>
                <a:latin typeface="Times New Roman"/>
                <a:ea typeface="Times New Roman"/>
                <a:cs typeface="Times New Roman"/>
                <a:sym typeface="Times New Roman"/>
              </a:rPr>
              <a:t>Mean absolute percentage error (MAPE) of 10.7% as compared to KNN (12.58) and PA (15.41%).</a:t>
            </a:r>
            <a:endParaRPr sz="1400">
              <a:solidFill>
                <a:srgbClr val="2E2E2E"/>
              </a:solidFill>
              <a:latin typeface="Times New Roman"/>
              <a:ea typeface="Times New Roman"/>
              <a:cs typeface="Times New Roman"/>
              <a:sym typeface="Times New Roman"/>
            </a:endParaRPr>
          </a:p>
          <a:p>
            <a:pPr indent="0" lvl="0" marL="0" rtl="0" algn="just">
              <a:lnSpc>
                <a:spcPct val="100000"/>
              </a:lnSpc>
              <a:spcBef>
                <a:spcPts val="1200"/>
              </a:spcBef>
              <a:spcAft>
                <a:spcPts val="1200"/>
              </a:spcAft>
              <a:buNone/>
            </a:pPr>
            <a:r>
              <a:rPr b="1" lang="en" sz="1400">
                <a:solidFill>
                  <a:srgbClr val="2E2E2E"/>
                </a:solidFill>
                <a:latin typeface="Times New Roman"/>
                <a:ea typeface="Times New Roman"/>
                <a:cs typeface="Times New Roman"/>
                <a:sym typeface="Times New Roman"/>
              </a:rPr>
              <a:t>Key Findings- </a:t>
            </a:r>
            <a:r>
              <a:rPr lang="en" sz="1400">
                <a:solidFill>
                  <a:srgbClr val="2E2E2E"/>
                </a:solidFill>
                <a:latin typeface="Times New Roman"/>
                <a:ea typeface="Times New Roman"/>
                <a:cs typeface="Times New Roman"/>
                <a:sym typeface="Times New Roman"/>
              </a:rPr>
              <a:t>In this paper, they address the problem of airfare forecast and present a systematic approach that covers the most important aspects of building a forecast service, including data modelling, forecast algorithm and long-term prediction strategies. A novel matrix-like data schema is first introduced to organize price series and extract temporal features. For the prediction task, we specifically investigate Learn++.NSE, an incremental ensemble classifier designed for learning in nonstationary environments. We further evaluate the forecast model on real-world price data collected from diverse routes and discuss its performance with respect to short-term and long-term prediction.</a:t>
            </a:r>
            <a:endParaRPr sz="1400">
              <a:solidFill>
                <a:srgbClr val="2E2E2E"/>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ph idx="1" type="body"/>
          </p:nvPr>
        </p:nvSpPr>
        <p:spPr>
          <a:xfrm>
            <a:off x="139775" y="0"/>
            <a:ext cx="9004200" cy="5143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600">
                <a:solidFill>
                  <a:srgbClr val="000000"/>
                </a:solidFill>
                <a:latin typeface="Times New Roman"/>
                <a:ea typeface="Times New Roman"/>
                <a:cs typeface="Times New Roman"/>
                <a:sym typeface="Times New Roman"/>
              </a:rPr>
              <a:t>[3] </a:t>
            </a:r>
            <a:r>
              <a:rPr b="1" lang="en" sz="1600">
                <a:solidFill>
                  <a:srgbClr val="000000"/>
                </a:solidFill>
                <a:latin typeface="Times New Roman"/>
                <a:ea typeface="Times New Roman"/>
                <a:cs typeface="Times New Roman"/>
                <a:sym typeface="Times New Roman"/>
              </a:rPr>
              <a:t>ACER: An adaptive context-aware ensemble regression model for airfare price prediction</a:t>
            </a:r>
            <a:endParaRPr b="1" sz="1600">
              <a:solidFill>
                <a:srgbClr val="000000"/>
              </a:solidFill>
              <a:latin typeface="Times New Roman"/>
              <a:ea typeface="Times New Roman"/>
              <a:cs typeface="Times New Roman"/>
              <a:sym typeface="Times New Roman"/>
            </a:endParaRPr>
          </a:p>
          <a:p>
            <a:pPr indent="0" lvl="0" marL="0" rtl="0" algn="just">
              <a:spcBef>
                <a:spcPts val="1200"/>
              </a:spcBef>
              <a:spcAft>
                <a:spcPts val="0"/>
              </a:spcAft>
              <a:buNone/>
            </a:pPr>
            <a:r>
              <a:rPr b="1" lang="en" sz="1400">
                <a:solidFill>
                  <a:srgbClr val="000000"/>
                </a:solidFill>
                <a:latin typeface="Times New Roman"/>
                <a:ea typeface="Times New Roman"/>
                <a:cs typeface="Times New Roman"/>
                <a:sym typeface="Times New Roman"/>
              </a:rPr>
              <a:t>Addressed Problem- </a:t>
            </a:r>
            <a:r>
              <a:rPr lang="en" sz="1400">
                <a:solidFill>
                  <a:srgbClr val="000000"/>
                </a:solidFill>
                <a:latin typeface="Times New Roman"/>
                <a:ea typeface="Times New Roman"/>
                <a:cs typeface="Times New Roman"/>
                <a:sym typeface="Times New Roman"/>
              </a:rPr>
              <a:t>Predicting the lowest price available before departure date</a:t>
            </a:r>
            <a:endParaRPr sz="1400">
              <a:solidFill>
                <a:srgbClr val="000000"/>
              </a:solidFill>
              <a:latin typeface="Times New Roman"/>
              <a:ea typeface="Times New Roman"/>
              <a:cs typeface="Times New Roman"/>
              <a:sym typeface="Times New Roman"/>
            </a:endParaRPr>
          </a:p>
          <a:p>
            <a:pPr indent="0" lvl="0" marL="0" rtl="0" algn="just">
              <a:spcBef>
                <a:spcPts val="1200"/>
              </a:spcBef>
              <a:spcAft>
                <a:spcPts val="0"/>
              </a:spcAft>
              <a:buNone/>
            </a:pPr>
            <a:r>
              <a:rPr b="1" lang="en" sz="1400">
                <a:solidFill>
                  <a:srgbClr val="000000"/>
                </a:solidFill>
                <a:latin typeface="Times New Roman"/>
                <a:ea typeface="Times New Roman"/>
                <a:cs typeface="Times New Roman"/>
                <a:sym typeface="Times New Roman"/>
              </a:rPr>
              <a:t>Dataset- </a:t>
            </a:r>
            <a:r>
              <a:rPr lang="en" sz="1400">
                <a:solidFill>
                  <a:srgbClr val="000000"/>
                </a:solidFill>
                <a:latin typeface="Times New Roman"/>
                <a:ea typeface="Times New Roman"/>
                <a:cs typeface="Times New Roman"/>
                <a:sym typeface="Times New Roman"/>
              </a:rPr>
              <a:t>Data consisting of 19 different routes and spans three months period (92 days).</a:t>
            </a:r>
            <a:endParaRPr sz="1400">
              <a:solidFill>
                <a:srgbClr val="000000"/>
              </a:solidFill>
              <a:latin typeface="Times New Roman"/>
              <a:ea typeface="Times New Roman"/>
              <a:cs typeface="Times New Roman"/>
              <a:sym typeface="Times New Roman"/>
            </a:endParaRPr>
          </a:p>
          <a:p>
            <a:pPr indent="0" lvl="0" marL="0" rtl="0" algn="just">
              <a:spcBef>
                <a:spcPts val="1200"/>
              </a:spcBef>
              <a:spcAft>
                <a:spcPts val="0"/>
              </a:spcAft>
              <a:buNone/>
            </a:pPr>
            <a:r>
              <a:rPr b="1" lang="en" sz="1400">
                <a:solidFill>
                  <a:srgbClr val="000000"/>
                </a:solidFill>
                <a:latin typeface="Times New Roman"/>
                <a:ea typeface="Times New Roman"/>
                <a:cs typeface="Times New Roman"/>
                <a:sym typeface="Times New Roman"/>
              </a:rPr>
              <a:t>Features-</a:t>
            </a:r>
            <a:r>
              <a:rPr lang="en" sz="1400">
                <a:solidFill>
                  <a:srgbClr val="000000"/>
                </a:solidFill>
                <a:latin typeface="Times New Roman"/>
                <a:ea typeface="Times New Roman"/>
                <a:cs typeface="Times New Roman"/>
                <a:sym typeface="Times New Roman"/>
              </a:rPr>
              <a:t>Historical ticket prices, a signal indicating whether the departure date is holiday or not and number of days before departure.</a:t>
            </a:r>
            <a:endParaRPr sz="1400">
              <a:solidFill>
                <a:srgbClr val="000000"/>
              </a:solidFill>
              <a:latin typeface="Times New Roman"/>
              <a:ea typeface="Times New Roman"/>
              <a:cs typeface="Times New Roman"/>
              <a:sym typeface="Times New Roman"/>
            </a:endParaRPr>
          </a:p>
          <a:p>
            <a:pPr indent="0" lvl="0" marL="0" rtl="0" algn="just">
              <a:spcBef>
                <a:spcPts val="1200"/>
              </a:spcBef>
              <a:spcAft>
                <a:spcPts val="0"/>
              </a:spcAft>
              <a:buNone/>
            </a:pPr>
            <a:r>
              <a:rPr b="1" lang="en" sz="1400">
                <a:solidFill>
                  <a:srgbClr val="000000"/>
                </a:solidFill>
                <a:latin typeface="Times New Roman"/>
                <a:ea typeface="Times New Roman"/>
                <a:cs typeface="Times New Roman"/>
                <a:sym typeface="Times New Roman"/>
              </a:rPr>
              <a:t>Computational Techniques Used- </a:t>
            </a:r>
            <a:r>
              <a:rPr lang="en" sz="1400">
                <a:solidFill>
                  <a:srgbClr val="000000"/>
                </a:solidFill>
                <a:latin typeface="Times New Roman"/>
                <a:ea typeface="Times New Roman"/>
                <a:cs typeface="Times New Roman"/>
                <a:sym typeface="Times New Roman"/>
              </a:rPr>
              <a:t>Ensemble model that uses techniques such as K-Nearest Neighbors, Random Forest and Bayesian.</a:t>
            </a:r>
            <a:endParaRPr sz="1400">
              <a:solidFill>
                <a:srgbClr val="000000"/>
              </a:solidFill>
              <a:latin typeface="Times New Roman"/>
              <a:ea typeface="Times New Roman"/>
              <a:cs typeface="Times New Roman"/>
              <a:sym typeface="Times New Roman"/>
            </a:endParaRPr>
          </a:p>
          <a:p>
            <a:pPr indent="0" lvl="0" marL="0" rtl="0" algn="just">
              <a:spcBef>
                <a:spcPts val="1200"/>
              </a:spcBef>
              <a:spcAft>
                <a:spcPts val="0"/>
              </a:spcAft>
              <a:buNone/>
            </a:pPr>
            <a:r>
              <a:rPr b="1" lang="en" sz="1400">
                <a:solidFill>
                  <a:srgbClr val="000000"/>
                </a:solidFill>
                <a:latin typeface="Times New Roman"/>
                <a:ea typeface="Times New Roman"/>
                <a:cs typeface="Times New Roman"/>
                <a:sym typeface="Times New Roman"/>
              </a:rPr>
              <a:t>Performance Result- </a:t>
            </a:r>
            <a:r>
              <a:rPr lang="en" sz="1400">
                <a:solidFill>
                  <a:srgbClr val="000000"/>
                </a:solidFill>
                <a:latin typeface="Times New Roman"/>
                <a:ea typeface="Times New Roman"/>
                <a:cs typeface="Times New Roman"/>
                <a:sym typeface="Times New Roman"/>
              </a:rPr>
              <a:t>Improved the MAPE from (7% −12%) to (3.7% − 6%).as compared to the single model.</a:t>
            </a:r>
            <a:endParaRPr sz="1400">
              <a:solidFill>
                <a:srgbClr val="000000"/>
              </a:solidFill>
              <a:latin typeface="Times New Roman"/>
              <a:ea typeface="Times New Roman"/>
              <a:cs typeface="Times New Roman"/>
              <a:sym typeface="Times New Roman"/>
            </a:endParaRPr>
          </a:p>
          <a:p>
            <a:pPr indent="0" lvl="0" marL="0" rtl="0" algn="just">
              <a:spcBef>
                <a:spcPts val="1200"/>
              </a:spcBef>
              <a:spcAft>
                <a:spcPts val="0"/>
              </a:spcAft>
              <a:buNone/>
            </a:pPr>
            <a:r>
              <a:rPr b="1" lang="en" sz="1400">
                <a:solidFill>
                  <a:srgbClr val="000000"/>
                </a:solidFill>
                <a:latin typeface="Times New Roman"/>
                <a:ea typeface="Times New Roman"/>
                <a:cs typeface="Times New Roman"/>
                <a:sym typeface="Times New Roman"/>
              </a:rPr>
              <a:t>Key Findings- </a:t>
            </a:r>
            <a:r>
              <a:rPr lang="en" sz="1400">
                <a:solidFill>
                  <a:srgbClr val="000000"/>
                </a:solidFill>
                <a:highlight>
                  <a:srgbClr val="FFFFFF"/>
                </a:highlight>
                <a:latin typeface="Times New Roman"/>
                <a:ea typeface="Times New Roman"/>
                <a:cs typeface="Times New Roman"/>
                <a:sym typeface="Times New Roman"/>
              </a:rPr>
              <a:t> Inspired by the idea of bagging and boosting, context features are randomly selected to cluster data efficiently and multiple regression models are trained for data with different contexts. In the experiment on the real data set, model is compared with the baseline regression model, random forest and classical time series models.</a:t>
            </a:r>
            <a:endParaRPr sz="1400">
              <a:solidFill>
                <a:srgbClr val="000000"/>
              </a:solidFill>
              <a:highlight>
                <a:srgbClr val="FFFFFF"/>
              </a:highlight>
              <a:latin typeface="Times New Roman"/>
              <a:ea typeface="Times New Roman"/>
              <a:cs typeface="Times New Roman"/>
              <a:sym typeface="Times New Roman"/>
            </a:endParaRPr>
          </a:p>
          <a:p>
            <a:pPr indent="0" lvl="0" marL="0" rtl="0" algn="just">
              <a:spcBef>
                <a:spcPts val="1200"/>
              </a:spcBef>
              <a:spcAft>
                <a:spcPts val="0"/>
              </a:spcAft>
              <a:buNone/>
            </a:pPr>
            <a:r>
              <a:t/>
            </a:r>
            <a:endParaRPr b="1" sz="1400">
              <a:solidFill>
                <a:srgbClr val="2E2E2E"/>
              </a:solidFill>
              <a:latin typeface="Times New Roman"/>
              <a:ea typeface="Times New Roman"/>
              <a:cs typeface="Times New Roman"/>
              <a:sym typeface="Times New Roman"/>
            </a:endParaRPr>
          </a:p>
          <a:p>
            <a:pPr indent="0" lvl="0" marL="0" rtl="0" algn="just">
              <a:spcBef>
                <a:spcPts val="1200"/>
              </a:spcBef>
              <a:spcAft>
                <a:spcPts val="1200"/>
              </a:spcAft>
              <a:buNone/>
            </a:pPr>
            <a:r>
              <a:rPr b="1" lang="en" sz="1400">
                <a:solidFill>
                  <a:srgbClr val="2E2E2E"/>
                </a:solidFill>
                <a:latin typeface="Times New Roman"/>
                <a:ea typeface="Times New Roman"/>
                <a:cs typeface="Times New Roman"/>
                <a:sym typeface="Times New Roman"/>
              </a:rPr>
              <a:t>  </a:t>
            </a:r>
            <a:endParaRPr sz="1400">
              <a:solidFill>
                <a:srgbClr val="2E2E2E"/>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8"/>
          <p:cNvSpPr txBox="1"/>
          <p:nvPr>
            <p:ph idx="1" type="body"/>
          </p:nvPr>
        </p:nvSpPr>
        <p:spPr>
          <a:xfrm>
            <a:off x="97850" y="26275"/>
            <a:ext cx="9046200" cy="5143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600">
                <a:solidFill>
                  <a:srgbClr val="000000"/>
                </a:solidFill>
                <a:latin typeface="Times New Roman"/>
                <a:ea typeface="Times New Roman"/>
                <a:cs typeface="Times New Roman"/>
                <a:sym typeface="Times New Roman"/>
              </a:rPr>
              <a:t>[4] </a:t>
            </a:r>
            <a:r>
              <a:rPr b="1" lang="en" sz="1600">
                <a:solidFill>
                  <a:srgbClr val="000000"/>
                </a:solidFill>
                <a:latin typeface="Times New Roman"/>
                <a:ea typeface="Times New Roman"/>
                <a:cs typeface="Times New Roman"/>
                <a:sym typeface="Times New Roman"/>
              </a:rPr>
              <a:t>Airfare prices prediction using machine learning techniques</a:t>
            </a:r>
            <a:endParaRPr b="1" sz="1600">
              <a:solidFill>
                <a:srgbClr val="000000"/>
              </a:solidFill>
              <a:latin typeface="Times New Roman"/>
              <a:ea typeface="Times New Roman"/>
              <a:cs typeface="Times New Roman"/>
              <a:sym typeface="Times New Roman"/>
            </a:endParaRPr>
          </a:p>
          <a:p>
            <a:pPr indent="0" lvl="0" marL="0" rtl="0" algn="just">
              <a:spcBef>
                <a:spcPts val="1200"/>
              </a:spcBef>
              <a:spcAft>
                <a:spcPts val="0"/>
              </a:spcAft>
              <a:buNone/>
            </a:pPr>
            <a:r>
              <a:rPr b="1" lang="en" sz="1400">
                <a:solidFill>
                  <a:srgbClr val="000000"/>
                </a:solidFill>
                <a:latin typeface="Times New Roman"/>
                <a:ea typeface="Times New Roman"/>
                <a:cs typeface="Times New Roman"/>
                <a:sym typeface="Times New Roman"/>
              </a:rPr>
              <a:t>Addressed Problem- </a:t>
            </a:r>
            <a:r>
              <a:rPr lang="en" sz="1400">
                <a:solidFill>
                  <a:srgbClr val="000000"/>
                </a:solidFill>
                <a:latin typeface="Times New Roman"/>
                <a:ea typeface="Times New Roman"/>
                <a:cs typeface="Times New Roman"/>
                <a:sym typeface="Times New Roman"/>
              </a:rPr>
              <a:t>Comparing regression machine learning models for predicting airline ticket prices.</a:t>
            </a:r>
            <a:endParaRPr b="1" sz="1400">
              <a:solidFill>
                <a:srgbClr val="000000"/>
              </a:solidFill>
              <a:latin typeface="Times New Roman"/>
              <a:ea typeface="Times New Roman"/>
              <a:cs typeface="Times New Roman"/>
              <a:sym typeface="Times New Roman"/>
            </a:endParaRPr>
          </a:p>
          <a:p>
            <a:pPr indent="0" lvl="0" marL="0" rtl="0" algn="just">
              <a:spcBef>
                <a:spcPts val="1200"/>
              </a:spcBef>
              <a:spcAft>
                <a:spcPts val="0"/>
              </a:spcAft>
              <a:buNone/>
            </a:pPr>
            <a:r>
              <a:rPr b="1" lang="en" sz="1400">
                <a:solidFill>
                  <a:srgbClr val="000000"/>
                </a:solidFill>
                <a:latin typeface="Times New Roman"/>
                <a:ea typeface="Times New Roman"/>
                <a:cs typeface="Times New Roman"/>
                <a:sym typeface="Times New Roman"/>
              </a:rPr>
              <a:t>Dataset- </a:t>
            </a:r>
            <a:r>
              <a:rPr lang="en" sz="1400">
                <a:solidFill>
                  <a:srgbClr val="000000"/>
                </a:solidFill>
                <a:latin typeface="Times New Roman"/>
                <a:ea typeface="Times New Roman"/>
                <a:cs typeface="Times New Roman"/>
                <a:sym typeface="Times New Roman"/>
              </a:rPr>
              <a:t>A dataset consisting of 1814 flights for a single international route.</a:t>
            </a:r>
            <a:endParaRPr sz="1400">
              <a:solidFill>
                <a:srgbClr val="000000"/>
              </a:solidFill>
              <a:latin typeface="Times New Roman"/>
              <a:ea typeface="Times New Roman"/>
              <a:cs typeface="Times New Roman"/>
              <a:sym typeface="Times New Roman"/>
            </a:endParaRPr>
          </a:p>
          <a:p>
            <a:pPr indent="0" lvl="0" marL="0" rtl="0" algn="just">
              <a:spcBef>
                <a:spcPts val="1200"/>
              </a:spcBef>
              <a:spcAft>
                <a:spcPts val="0"/>
              </a:spcAft>
              <a:buNone/>
            </a:pPr>
            <a:r>
              <a:rPr b="1" lang="en" sz="1400">
                <a:solidFill>
                  <a:srgbClr val="000000"/>
                </a:solidFill>
                <a:latin typeface="Times New Roman"/>
                <a:ea typeface="Times New Roman"/>
                <a:cs typeface="Times New Roman"/>
                <a:sym typeface="Times New Roman"/>
              </a:rPr>
              <a:t>Features- </a:t>
            </a:r>
            <a:r>
              <a:rPr lang="en" sz="1400">
                <a:solidFill>
                  <a:srgbClr val="000000"/>
                </a:solidFill>
                <a:latin typeface="Times New Roman"/>
                <a:ea typeface="Times New Roman"/>
                <a:cs typeface="Times New Roman"/>
                <a:sym typeface="Times New Roman"/>
              </a:rPr>
              <a:t>Departure time, arrival time, number of free luggage, days before departure, number of intermediate stops, holiday, time of day and day of week.</a:t>
            </a:r>
            <a:endParaRPr sz="1400">
              <a:solidFill>
                <a:srgbClr val="000000"/>
              </a:solidFill>
              <a:latin typeface="Times New Roman"/>
              <a:ea typeface="Times New Roman"/>
              <a:cs typeface="Times New Roman"/>
              <a:sym typeface="Times New Roman"/>
            </a:endParaRPr>
          </a:p>
          <a:p>
            <a:pPr indent="0" lvl="0" marL="0" rtl="0" algn="just">
              <a:spcBef>
                <a:spcPts val="1200"/>
              </a:spcBef>
              <a:spcAft>
                <a:spcPts val="0"/>
              </a:spcAft>
              <a:buNone/>
            </a:pPr>
            <a:r>
              <a:rPr b="1" lang="en" sz="1400">
                <a:solidFill>
                  <a:srgbClr val="000000"/>
                </a:solidFill>
                <a:latin typeface="Times New Roman"/>
                <a:ea typeface="Times New Roman"/>
                <a:cs typeface="Times New Roman"/>
                <a:sym typeface="Times New Roman"/>
              </a:rPr>
              <a:t>Computational Techniques Used- </a:t>
            </a:r>
            <a:r>
              <a:rPr lang="en" sz="1400">
                <a:solidFill>
                  <a:srgbClr val="000000"/>
                </a:solidFill>
                <a:latin typeface="Times New Roman"/>
                <a:ea typeface="Times New Roman"/>
                <a:cs typeface="Times New Roman"/>
                <a:sym typeface="Times New Roman"/>
              </a:rPr>
              <a:t>Eight regression machine learning models had used that are linear regression, ridge regression, neural network regression, bagging regression, decision tree regression, random forest regression, SVM, KNN model.</a:t>
            </a:r>
            <a:endParaRPr sz="1400">
              <a:solidFill>
                <a:srgbClr val="000000"/>
              </a:solidFill>
              <a:latin typeface="Times New Roman"/>
              <a:ea typeface="Times New Roman"/>
              <a:cs typeface="Times New Roman"/>
              <a:sym typeface="Times New Roman"/>
            </a:endParaRPr>
          </a:p>
          <a:p>
            <a:pPr indent="0" lvl="0" marL="0" rtl="0" algn="just">
              <a:spcBef>
                <a:spcPts val="1200"/>
              </a:spcBef>
              <a:spcAft>
                <a:spcPts val="0"/>
              </a:spcAft>
              <a:buNone/>
            </a:pPr>
            <a:r>
              <a:rPr b="1" lang="en" sz="1400">
                <a:solidFill>
                  <a:srgbClr val="000000"/>
                </a:solidFill>
                <a:latin typeface="Times New Roman"/>
                <a:ea typeface="Times New Roman"/>
                <a:cs typeface="Times New Roman"/>
                <a:sym typeface="Times New Roman"/>
              </a:rPr>
              <a:t>Performance Result- </a:t>
            </a:r>
            <a:r>
              <a:rPr lang="en" sz="1400">
                <a:solidFill>
                  <a:srgbClr val="000000"/>
                </a:solidFill>
                <a:latin typeface="Times New Roman"/>
                <a:ea typeface="Times New Roman"/>
                <a:cs typeface="Times New Roman"/>
                <a:sym typeface="Times New Roman"/>
              </a:rPr>
              <a:t>Bagging Regression: 87.42% accuracy and Random Forest Regression Tree: 85.91% accuracy.</a:t>
            </a:r>
            <a:endParaRPr sz="1400">
              <a:solidFill>
                <a:srgbClr val="000000"/>
              </a:solidFill>
              <a:latin typeface="Times New Roman"/>
              <a:ea typeface="Times New Roman"/>
              <a:cs typeface="Times New Roman"/>
              <a:sym typeface="Times New Roman"/>
            </a:endParaRPr>
          </a:p>
          <a:p>
            <a:pPr indent="0" lvl="0" marL="0" rtl="0" algn="just">
              <a:spcBef>
                <a:spcPts val="1200"/>
              </a:spcBef>
              <a:spcAft>
                <a:spcPts val="0"/>
              </a:spcAft>
              <a:buNone/>
            </a:pPr>
            <a:r>
              <a:rPr b="1" lang="en" sz="1400">
                <a:solidFill>
                  <a:srgbClr val="000000"/>
                </a:solidFill>
                <a:latin typeface="Times New Roman"/>
                <a:ea typeface="Times New Roman"/>
                <a:cs typeface="Times New Roman"/>
                <a:sym typeface="Times New Roman"/>
              </a:rPr>
              <a:t>Key Findings-  </a:t>
            </a:r>
            <a:r>
              <a:rPr lang="en" sz="1400">
                <a:solidFill>
                  <a:srgbClr val="000000"/>
                </a:solidFill>
                <a:highlight>
                  <a:srgbClr val="FFFFFF"/>
                </a:highlight>
                <a:latin typeface="Times New Roman"/>
                <a:ea typeface="Times New Roman"/>
                <a:cs typeface="Times New Roman"/>
                <a:sym typeface="Times New Roman"/>
              </a:rPr>
              <a:t>Along with the prediction accuracy of each model, this paper studies the dependency of the accuracy on the feature set used to represent an airfare. The derived experimental results reveal that the ML models are able to handle this regression problem with almost 88% accuracy, for a certain type of flight features.</a:t>
            </a:r>
            <a:endParaRPr sz="1400">
              <a:solidFill>
                <a:srgbClr val="000000"/>
              </a:solidFill>
              <a:highlight>
                <a:srgbClr val="FFFFFF"/>
              </a:highlight>
              <a:latin typeface="Times New Roman"/>
              <a:ea typeface="Times New Roman"/>
              <a:cs typeface="Times New Roman"/>
              <a:sym typeface="Times New Roman"/>
            </a:endParaRPr>
          </a:p>
          <a:p>
            <a:pPr indent="0" lvl="0" marL="0" rtl="0" algn="just">
              <a:spcBef>
                <a:spcPts val="1200"/>
              </a:spcBef>
              <a:spcAft>
                <a:spcPts val="0"/>
              </a:spcAft>
              <a:buNone/>
            </a:pPr>
            <a:r>
              <a:t/>
            </a:r>
            <a:endParaRPr sz="1400">
              <a:solidFill>
                <a:srgbClr val="000000"/>
              </a:solidFill>
              <a:highlight>
                <a:srgbClr val="FFFFFF"/>
              </a:highlight>
              <a:latin typeface="Times New Roman"/>
              <a:ea typeface="Times New Roman"/>
              <a:cs typeface="Times New Roman"/>
              <a:sym typeface="Times New Roman"/>
            </a:endParaRPr>
          </a:p>
          <a:p>
            <a:pPr indent="0" lvl="0" marL="0" rtl="0" algn="just">
              <a:spcBef>
                <a:spcPts val="1200"/>
              </a:spcBef>
              <a:spcAft>
                <a:spcPts val="0"/>
              </a:spcAft>
              <a:buNone/>
            </a:pPr>
            <a:r>
              <a:t/>
            </a:r>
            <a:endParaRPr sz="1400">
              <a:solidFill>
                <a:srgbClr val="000000"/>
              </a:solidFill>
              <a:highlight>
                <a:srgbClr val="FFFFFF"/>
              </a:highlight>
              <a:latin typeface="Times New Roman"/>
              <a:ea typeface="Times New Roman"/>
              <a:cs typeface="Times New Roman"/>
              <a:sym typeface="Times New Roman"/>
            </a:endParaRPr>
          </a:p>
          <a:p>
            <a:pPr indent="0" lvl="0" marL="0" rtl="0" algn="just">
              <a:spcBef>
                <a:spcPts val="120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just">
              <a:spcBef>
                <a:spcPts val="1200"/>
              </a:spcBef>
              <a:spcAft>
                <a:spcPts val="1200"/>
              </a:spcAft>
              <a:buNone/>
            </a:pPr>
            <a:r>
              <a:t/>
            </a:r>
            <a:endParaRPr b="1" sz="1400">
              <a:solidFill>
                <a:srgbClr val="000000"/>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nvSpPr>
        <p:spPr>
          <a:xfrm>
            <a:off x="2414550" y="190875"/>
            <a:ext cx="4364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rgbClr val="000000"/>
                </a:solidFill>
                <a:latin typeface="Times New Roman"/>
                <a:ea typeface="Times New Roman"/>
                <a:cs typeface="Times New Roman"/>
                <a:sym typeface="Times New Roman"/>
              </a:rPr>
              <a:t>MODULE</a:t>
            </a:r>
            <a:r>
              <a:rPr b="1" lang="en" sz="2600">
                <a:latin typeface="Times New Roman"/>
                <a:ea typeface="Times New Roman"/>
                <a:cs typeface="Times New Roman"/>
                <a:sym typeface="Times New Roman"/>
              </a:rPr>
              <a:t> </a:t>
            </a:r>
            <a:r>
              <a:rPr b="1" lang="en" sz="2600">
                <a:solidFill>
                  <a:srgbClr val="000000"/>
                </a:solidFill>
                <a:latin typeface="Times New Roman"/>
                <a:ea typeface="Times New Roman"/>
                <a:cs typeface="Times New Roman"/>
                <a:sym typeface="Times New Roman"/>
              </a:rPr>
              <a:t>DESCRIPTION</a:t>
            </a:r>
            <a:endParaRPr b="1" sz="2600">
              <a:solidFill>
                <a:srgbClr val="000000"/>
              </a:solidFill>
              <a:latin typeface="Times New Roman"/>
              <a:ea typeface="Times New Roman"/>
              <a:cs typeface="Times New Roman"/>
              <a:sym typeface="Times New Roman"/>
            </a:endParaRPr>
          </a:p>
        </p:txBody>
      </p:sp>
      <p:sp>
        <p:nvSpPr>
          <p:cNvPr id="181" name="Google Shape;181;p29"/>
          <p:cNvSpPr txBox="1"/>
          <p:nvPr/>
        </p:nvSpPr>
        <p:spPr>
          <a:xfrm>
            <a:off x="371250" y="829275"/>
            <a:ext cx="8401500" cy="3546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600">
                <a:latin typeface="Times New Roman"/>
                <a:ea typeface="Times New Roman"/>
                <a:cs typeface="Times New Roman"/>
                <a:sym typeface="Times New Roman"/>
              </a:rPr>
              <a:t> </a:t>
            </a:r>
            <a:r>
              <a:rPr lang="en" sz="1600">
                <a:latin typeface="Times New Roman"/>
                <a:ea typeface="Times New Roman"/>
                <a:cs typeface="Times New Roman"/>
                <a:sym typeface="Times New Roman"/>
              </a:rPr>
              <a:t>We have divided our whole project work into five modules that are-</a:t>
            </a:r>
            <a:endParaRPr sz="16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600">
              <a:latin typeface="Times New Roman"/>
              <a:ea typeface="Times New Roman"/>
              <a:cs typeface="Times New Roman"/>
              <a:sym typeface="Times New Roman"/>
            </a:endParaRPr>
          </a:p>
          <a:p>
            <a:pPr indent="-330200" lvl="0" marL="457200" rtl="0" algn="just">
              <a:lnSpc>
                <a:spcPct val="115000"/>
              </a:lnSpc>
              <a:spcBef>
                <a:spcPts val="0"/>
              </a:spcBef>
              <a:spcAft>
                <a:spcPts val="0"/>
              </a:spcAft>
              <a:buSzPts val="1600"/>
              <a:buFont typeface="Times New Roman"/>
              <a:buChar char="❏"/>
            </a:pPr>
            <a:r>
              <a:rPr b="1" lang="en" sz="1600">
                <a:latin typeface="Times New Roman"/>
                <a:ea typeface="Times New Roman"/>
                <a:cs typeface="Times New Roman"/>
                <a:sym typeface="Times New Roman"/>
              </a:rPr>
              <a:t>Data Preprocessing-</a:t>
            </a:r>
            <a:r>
              <a:rPr lang="en" sz="1600">
                <a:latin typeface="Times New Roman"/>
                <a:ea typeface="Times New Roman"/>
                <a:cs typeface="Times New Roman"/>
                <a:sym typeface="Times New Roman"/>
              </a:rPr>
              <a:t> Here, we have found the description of dataset, check the null and remove the null values. </a:t>
            </a:r>
            <a:endParaRPr sz="1600">
              <a:latin typeface="Times New Roman"/>
              <a:ea typeface="Times New Roman"/>
              <a:cs typeface="Times New Roman"/>
              <a:sym typeface="Times New Roman"/>
            </a:endParaRPr>
          </a:p>
          <a:p>
            <a:pPr indent="-330200" lvl="0" marL="457200" rtl="0" algn="just">
              <a:lnSpc>
                <a:spcPct val="115000"/>
              </a:lnSpc>
              <a:spcBef>
                <a:spcPts val="0"/>
              </a:spcBef>
              <a:spcAft>
                <a:spcPts val="0"/>
              </a:spcAft>
              <a:buSzPts val="1600"/>
              <a:buFont typeface="Times New Roman"/>
              <a:buChar char="❏"/>
            </a:pPr>
            <a:r>
              <a:rPr b="1" lang="en" sz="1600">
                <a:latin typeface="Times New Roman"/>
                <a:ea typeface="Times New Roman"/>
                <a:cs typeface="Times New Roman"/>
                <a:sym typeface="Times New Roman"/>
              </a:rPr>
              <a:t>Exploratory Data Analysis (EDA)-</a:t>
            </a:r>
            <a:r>
              <a:rPr lang="en" sz="1600">
                <a:latin typeface="Times New Roman"/>
                <a:ea typeface="Times New Roman"/>
                <a:cs typeface="Times New Roman"/>
                <a:sym typeface="Times New Roman"/>
              </a:rPr>
              <a:t> In this module, we have made our dataset more simpler , </a:t>
            </a:r>
            <a:r>
              <a:rPr lang="en" sz="1600">
                <a:latin typeface="Times New Roman"/>
                <a:ea typeface="Times New Roman"/>
                <a:cs typeface="Times New Roman"/>
                <a:sym typeface="Times New Roman"/>
              </a:rPr>
              <a:t>standard, and handle the categorical data.</a:t>
            </a:r>
            <a:endParaRPr sz="1600">
              <a:solidFill>
                <a:schemeClr val="dk1"/>
              </a:solidFill>
              <a:highlight>
                <a:srgbClr val="FFFFFF"/>
              </a:highlight>
              <a:latin typeface="Times New Roman"/>
              <a:ea typeface="Times New Roman"/>
              <a:cs typeface="Times New Roman"/>
              <a:sym typeface="Times New Roman"/>
            </a:endParaRPr>
          </a:p>
          <a:p>
            <a:pPr indent="-330200" lvl="0" marL="457200" rtl="0" algn="just">
              <a:lnSpc>
                <a:spcPct val="115000"/>
              </a:lnSpc>
              <a:spcBef>
                <a:spcPts val="0"/>
              </a:spcBef>
              <a:spcAft>
                <a:spcPts val="0"/>
              </a:spcAft>
              <a:buClr>
                <a:schemeClr val="dk1"/>
              </a:buClr>
              <a:buSzPts val="1600"/>
              <a:buFont typeface="Times New Roman"/>
              <a:buChar char="❏"/>
            </a:pPr>
            <a:r>
              <a:rPr b="1" lang="en" sz="1600">
                <a:solidFill>
                  <a:schemeClr val="dk1"/>
                </a:solidFill>
                <a:highlight>
                  <a:srgbClr val="FFFFFF"/>
                </a:highlight>
                <a:latin typeface="Times New Roman"/>
                <a:ea typeface="Times New Roman"/>
                <a:cs typeface="Times New Roman"/>
                <a:sym typeface="Times New Roman"/>
              </a:rPr>
              <a:t>Feature Selection- </a:t>
            </a:r>
            <a:r>
              <a:rPr lang="en" sz="1600">
                <a:solidFill>
                  <a:schemeClr val="dk1"/>
                </a:solidFill>
                <a:highlight>
                  <a:srgbClr val="FFFFFF"/>
                </a:highlight>
                <a:latin typeface="Times New Roman"/>
                <a:ea typeface="Times New Roman"/>
                <a:cs typeface="Times New Roman"/>
                <a:sym typeface="Times New Roman"/>
              </a:rPr>
              <a:t>To find out the important feature for our model that have good relation with target variable, we are using heatmap, feature importance, selectKbest methods</a:t>
            </a:r>
            <a:r>
              <a:rPr b="1" lang="en" sz="1600">
                <a:solidFill>
                  <a:srgbClr val="800080"/>
                </a:solidFill>
                <a:highlight>
                  <a:srgbClr val="FFFFFF"/>
                </a:highlight>
                <a:latin typeface="Times New Roman"/>
                <a:ea typeface="Times New Roman"/>
                <a:cs typeface="Times New Roman"/>
                <a:sym typeface="Times New Roman"/>
              </a:rPr>
              <a:t>.</a:t>
            </a:r>
            <a:endParaRPr sz="1600">
              <a:solidFill>
                <a:schemeClr val="dk1"/>
              </a:solidFill>
              <a:highlight>
                <a:srgbClr val="FFFFFF"/>
              </a:highlight>
              <a:latin typeface="Times New Roman"/>
              <a:ea typeface="Times New Roman"/>
              <a:cs typeface="Times New Roman"/>
              <a:sym typeface="Times New Roman"/>
            </a:endParaRPr>
          </a:p>
          <a:p>
            <a:pPr indent="-330200" lvl="0" marL="457200" rtl="0" algn="just">
              <a:lnSpc>
                <a:spcPct val="115000"/>
              </a:lnSpc>
              <a:spcBef>
                <a:spcPts val="0"/>
              </a:spcBef>
              <a:spcAft>
                <a:spcPts val="0"/>
              </a:spcAft>
              <a:buSzPts val="1600"/>
              <a:buFont typeface="Times New Roman"/>
              <a:buChar char="❏"/>
            </a:pPr>
            <a:r>
              <a:rPr b="1" lang="en" sz="1600">
                <a:latin typeface="Times New Roman"/>
                <a:ea typeface="Times New Roman"/>
                <a:cs typeface="Times New Roman"/>
                <a:sym typeface="Times New Roman"/>
              </a:rPr>
              <a:t>Model Training and Evaluation-</a:t>
            </a:r>
            <a:r>
              <a:rPr lang="en" sz="1600">
                <a:latin typeface="Times New Roman"/>
                <a:ea typeface="Times New Roman"/>
                <a:cs typeface="Times New Roman"/>
                <a:sym typeface="Times New Roman"/>
              </a:rPr>
              <a:t> For training the model, we have split the dataset into train and test, then fit the model , and evaluated its performance.</a:t>
            </a:r>
            <a:endParaRPr sz="1600">
              <a:latin typeface="Times New Roman"/>
              <a:ea typeface="Times New Roman"/>
              <a:cs typeface="Times New Roman"/>
              <a:sym typeface="Times New Roman"/>
            </a:endParaRPr>
          </a:p>
          <a:p>
            <a:pPr indent="-330200" lvl="0" marL="457200" rtl="0" algn="just">
              <a:lnSpc>
                <a:spcPct val="115000"/>
              </a:lnSpc>
              <a:spcBef>
                <a:spcPts val="0"/>
              </a:spcBef>
              <a:spcAft>
                <a:spcPts val="0"/>
              </a:spcAft>
              <a:buSzPts val="1600"/>
              <a:buFont typeface="Times New Roman"/>
              <a:buChar char="❏"/>
            </a:pPr>
            <a:r>
              <a:rPr b="1" lang="en" sz="1600">
                <a:latin typeface="Times New Roman"/>
                <a:ea typeface="Times New Roman"/>
                <a:cs typeface="Times New Roman"/>
                <a:sym typeface="Times New Roman"/>
              </a:rPr>
              <a:t>Building WebApp-</a:t>
            </a:r>
            <a:r>
              <a:rPr lang="en" sz="1600">
                <a:latin typeface="Times New Roman"/>
                <a:ea typeface="Times New Roman"/>
                <a:cs typeface="Times New Roman"/>
                <a:sym typeface="Times New Roman"/>
              </a:rPr>
              <a:t> For webapp </a:t>
            </a:r>
            <a:r>
              <a:rPr lang="en" sz="1600">
                <a:latin typeface="Times New Roman"/>
                <a:ea typeface="Times New Roman"/>
                <a:cs typeface="Times New Roman"/>
                <a:sym typeface="Times New Roman"/>
              </a:rPr>
              <a:t>development, we are using flask framework and will make a  user-friendly web app.</a:t>
            </a:r>
            <a:endParaRPr sz="1600">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0"/>
          <p:cNvSpPr txBox="1"/>
          <p:nvPr/>
        </p:nvSpPr>
        <p:spPr>
          <a:xfrm>
            <a:off x="1599300" y="227050"/>
            <a:ext cx="56568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a:latin typeface="Times New Roman"/>
                <a:ea typeface="Times New Roman"/>
                <a:cs typeface="Times New Roman"/>
                <a:sym typeface="Times New Roman"/>
              </a:rPr>
              <a:t>IMPLEMENTATION AND CODING</a:t>
            </a:r>
            <a:endParaRPr b="1" sz="2600">
              <a:latin typeface="Times New Roman"/>
              <a:ea typeface="Times New Roman"/>
              <a:cs typeface="Times New Roman"/>
              <a:sym typeface="Times New Roman"/>
            </a:endParaRPr>
          </a:p>
        </p:txBody>
      </p:sp>
      <p:sp>
        <p:nvSpPr>
          <p:cNvPr id="187" name="Google Shape;187;p30"/>
          <p:cNvSpPr txBox="1"/>
          <p:nvPr/>
        </p:nvSpPr>
        <p:spPr>
          <a:xfrm>
            <a:off x="197450" y="812050"/>
            <a:ext cx="8568000" cy="467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latin typeface="Times New Roman"/>
                <a:ea typeface="Times New Roman"/>
                <a:cs typeface="Times New Roman"/>
                <a:sym typeface="Times New Roman"/>
              </a:rPr>
              <a:t>Key functions used:-</a:t>
            </a:r>
            <a:endParaRPr sz="16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600">
              <a:latin typeface="Times New Roman"/>
              <a:ea typeface="Times New Roman"/>
              <a:cs typeface="Times New Roman"/>
              <a:sym typeface="Times New Roman"/>
            </a:endParaRPr>
          </a:p>
          <a:p>
            <a:pPr indent="-330200" lvl="0" marL="457200" rtl="0" algn="l">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pandas.read_excel(‘path’)</a:t>
            </a:r>
            <a:endParaRPr sz="1600">
              <a:latin typeface="Times New Roman"/>
              <a:ea typeface="Times New Roman"/>
              <a:cs typeface="Times New Roman"/>
              <a:sym typeface="Times New Roman"/>
            </a:endParaRPr>
          </a:p>
          <a:p>
            <a:pPr indent="-330200" lvl="0" marL="457200" rtl="0" algn="l">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train_data.isnull().sum()</a:t>
            </a:r>
            <a:endParaRPr sz="1600">
              <a:latin typeface="Times New Roman"/>
              <a:ea typeface="Times New Roman"/>
              <a:cs typeface="Times New Roman"/>
              <a:sym typeface="Times New Roman"/>
            </a:endParaRPr>
          </a:p>
          <a:p>
            <a:pPr indent="-330200" lvl="0" marL="457200" rtl="0" algn="l">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train_data.dropna(inplace = True)</a:t>
            </a:r>
            <a:endParaRPr sz="1600">
              <a:latin typeface="Times New Roman"/>
              <a:ea typeface="Times New Roman"/>
              <a:cs typeface="Times New Roman"/>
              <a:sym typeface="Times New Roman"/>
            </a:endParaRPr>
          </a:p>
          <a:p>
            <a:pPr indent="-330200" lvl="0" marL="457200" rtl="0" algn="l">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seaborn.catplot()</a:t>
            </a:r>
            <a:endParaRPr sz="1600">
              <a:latin typeface="Times New Roman"/>
              <a:ea typeface="Times New Roman"/>
              <a:cs typeface="Times New Roman"/>
              <a:sym typeface="Times New Roman"/>
            </a:endParaRPr>
          </a:p>
          <a:p>
            <a:pPr indent="-330200" lvl="0" marL="457200" rtl="0" algn="l">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pandas.get_dummies()</a:t>
            </a:r>
            <a:endParaRPr sz="1600">
              <a:latin typeface="Times New Roman"/>
              <a:ea typeface="Times New Roman"/>
              <a:cs typeface="Times New Roman"/>
              <a:sym typeface="Times New Roman"/>
            </a:endParaRPr>
          </a:p>
          <a:p>
            <a:pPr indent="-330200" lvl="0" marL="457200" rtl="0" algn="l">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seaborn.heatmap()</a:t>
            </a:r>
            <a:endParaRPr sz="1600">
              <a:latin typeface="Times New Roman"/>
              <a:ea typeface="Times New Roman"/>
              <a:cs typeface="Times New Roman"/>
              <a:sym typeface="Times New Roman"/>
            </a:endParaRPr>
          </a:p>
          <a:p>
            <a:pPr indent="-330200" lvl="0" marL="457200" rtl="0" algn="l">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reg_rf.fit()</a:t>
            </a:r>
            <a:endParaRPr sz="1600">
              <a:latin typeface="Times New Roman"/>
              <a:ea typeface="Times New Roman"/>
              <a:cs typeface="Times New Roman"/>
              <a:sym typeface="Times New Roman"/>
            </a:endParaRPr>
          </a:p>
          <a:p>
            <a:pPr indent="-330200" lvl="0" marL="457200" rtl="0" algn="l">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reg_rf.predict(X_test)</a:t>
            </a:r>
            <a:endParaRPr sz="1600">
              <a:latin typeface="Times New Roman"/>
              <a:ea typeface="Times New Roman"/>
              <a:cs typeface="Times New Roman"/>
              <a:sym typeface="Times New Roman"/>
            </a:endParaRPr>
          </a:p>
          <a:p>
            <a:pPr indent="-330200" lvl="0" marL="457200" rtl="0" algn="l">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reg_rf.score(X_train, y_train)</a:t>
            </a:r>
            <a:endParaRPr sz="1600">
              <a:latin typeface="Times New Roman"/>
              <a:ea typeface="Times New Roman"/>
              <a:cs typeface="Times New Roman"/>
              <a:sym typeface="Times New Roman"/>
            </a:endParaRPr>
          </a:p>
          <a:p>
            <a:pPr indent="-330200" lvl="0" marL="457200" rtl="0" algn="l">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reg_rf.score(X_test, y_test)</a:t>
            </a:r>
            <a:endParaRPr sz="1600">
              <a:latin typeface="Times New Roman"/>
              <a:ea typeface="Times New Roman"/>
              <a:cs typeface="Times New Roman"/>
              <a:sym typeface="Times New Roman"/>
            </a:endParaRPr>
          </a:p>
          <a:p>
            <a:pPr indent="-330200" lvl="0" marL="457200" rtl="0" algn="l">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metrics.mean_squared_error(y_test, y_pred))</a:t>
            </a:r>
            <a:endParaRPr sz="1600">
              <a:latin typeface="Times New Roman"/>
              <a:ea typeface="Times New Roman"/>
              <a:cs typeface="Times New Roman"/>
              <a:sym typeface="Times New Roman"/>
            </a:endParaRPr>
          </a:p>
          <a:p>
            <a:pPr indent="-330200" lvl="0" marL="457200" rtl="0" algn="l">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plt.scatter(y_test, prediction, alpha = 0.5)</a:t>
            </a:r>
            <a:endParaRPr sz="16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6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600">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1"/>
          <p:cNvSpPr txBox="1"/>
          <p:nvPr/>
        </p:nvSpPr>
        <p:spPr>
          <a:xfrm>
            <a:off x="993300" y="206450"/>
            <a:ext cx="71574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rgbClr val="000000"/>
                </a:solidFill>
                <a:latin typeface="Times New Roman"/>
                <a:ea typeface="Times New Roman"/>
                <a:cs typeface="Times New Roman"/>
                <a:sym typeface="Times New Roman"/>
              </a:rPr>
              <a:t>MODULE </a:t>
            </a:r>
            <a:r>
              <a:rPr b="1" lang="en" sz="2600">
                <a:latin typeface="Times New Roman"/>
                <a:ea typeface="Times New Roman"/>
                <a:cs typeface="Times New Roman"/>
                <a:sym typeface="Times New Roman"/>
              </a:rPr>
              <a:t>WORKFLOW</a:t>
            </a:r>
            <a:r>
              <a:rPr b="1" lang="en" sz="2600">
                <a:solidFill>
                  <a:srgbClr val="000000"/>
                </a:solidFill>
                <a:latin typeface="Times New Roman"/>
                <a:ea typeface="Times New Roman"/>
                <a:cs typeface="Times New Roman"/>
                <a:sym typeface="Times New Roman"/>
              </a:rPr>
              <a:t> EXPLANATION</a:t>
            </a:r>
            <a:endParaRPr b="1" sz="2600">
              <a:solidFill>
                <a:srgbClr val="000000"/>
              </a:solidFill>
              <a:latin typeface="Times New Roman"/>
              <a:ea typeface="Times New Roman"/>
              <a:cs typeface="Times New Roman"/>
              <a:sym typeface="Times New Roman"/>
            </a:endParaRPr>
          </a:p>
        </p:txBody>
      </p:sp>
      <p:sp>
        <p:nvSpPr>
          <p:cNvPr id="193" name="Google Shape;193;p31"/>
          <p:cNvSpPr txBox="1"/>
          <p:nvPr/>
        </p:nvSpPr>
        <p:spPr>
          <a:xfrm>
            <a:off x="418350" y="1018850"/>
            <a:ext cx="8307300" cy="3813600"/>
          </a:xfrm>
          <a:prstGeom prst="rect">
            <a:avLst/>
          </a:prstGeom>
          <a:noFill/>
          <a:ln>
            <a:noFill/>
          </a:ln>
        </p:spPr>
        <p:txBody>
          <a:bodyPr anchorCtr="0" anchor="t" bIns="91425" lIns="91425" spcFirstLastPara="1" rIns="91425" wrap="square" tIns="91425">
            <a:noAutofit/>
          </a:bodyPr>
          <a:lstStyle/>
          <a:p>
            <a:pPr indent="-330200" lvl="0" marL="457200" rtl="0" algn="just">
              <a:lnSpc>
                <a:spcPct val="150000"/>
              </a:lnSpc>
              <a:spcBef>
                <a:spcPts val="0"/>
              </a:spcBef>
              <a:spcAft>
                <a:spcPts val="0"/>
              </a:spcAft>
              <a:buClr>
                <a:schemeClr val="dk1"/>
              </a:buClr>
              <a:buSzPts val="1600"/>
              <a:buAutoNum type="arabicPeriod"/>
            </a:pPr>
            <a:r>
              <a:rPr b="1" lang="en" sz="1600">
                <a:solidFill>
                  <a:schemeClr val="dk1"/>
                </a:solidFill>
                <a:latin typeface="Times New Roman"/>
                <a:ea typeface="Times New Roman"/>
                <a:cs typeface="Times New Roman"/>
                <a:sym typeface="Times New Roman"/>
              </a:rPr>
              <a:t>Data Preprocessing-</a:t>
            </a:r>
            <a:r>
              <a:rPr lang="en" sz="1600">
                <a:solidFill>
                  <a:schemeClr val="dk1"/>
                </a:solidFill>
                <a:latin typeface="Times New Roman"/>
                <a:ea typeface="Times New Roman"/>
                <a:cs typeface="Times New Roman"/>
                <a:sym typeface="Times New Roman"/>
              </a:rPr>
              <a:t> In this part we have basically checked the data, how the data is and other description related to data like max, min values, mean, etc. We have also checked whether dataset contains null values or not and then we have removed the null values. </a:t>
            </a:r>
            <a:endParaRPr sz="1600">
              <a:latin typeface="Times New Roman"/>
              <a:ea typeface="Times New Roman"/>
              <a:cs typeface="Times New Roman"/>
              <a:sym typeface="Times New Roman"/>
            </a:endParaRPr>
          </a:p>
          <a:p>
            <a:pPr indent="0" lvl="0" marL="457200" rtl="0" algn="just">
              <a:lnSpc>
                <a:spcPct val="150000"/>
              </a:lnSpc>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SzPts val="1600"/>
              <a:buAutoNum type="arabicPeriod"/>
            </a:pPr>
            <a:r>
              <a:rPr b="1" lang="en" sz="1600">
                <a:solidFill>
                  <a:schemeClr val="dk1"/>
                </a:solidFill>
                <a:latin typeface="Times New Roman"/>
                <a:ea typeface="Times New Roman"/>
                <a:cs typeface="Times New Roman"/>
                <a:sym typeface="Times New Roman"/>
              </a:rPr>
              <a:t>Exploratory Data Analysis (EDA)</a:t>
            </a:r>
            <a:r>
              <a:rPr b="1" lang="en" sz="1600">
                <a:latin typeface="Times New Roman"/>
                <a:ea typeface="Times New Roman"/>
                <a:cs typeface="Times New Roman"/>
                <a:sym typeface="Times New Roman"/>
              </a:rPr>
              <a:t>-</a:t>
            </a:r>
            <a:r>
              <a:rPr lang="en" sz="1600">
                <a:latin typeface="Times New Roman"/>
                <a:ea typeface="Times New Roman"/>
                <a:cs typeface="Times New Roman"/>
                <a:sym typeface="Times New Roman"/>
              </a:rPr>
              <a:t> </a:t>
            </a:r>
            <a:r>
              <a:rPr lang="en" sz="1600">
                <a:highlight>
                  <a:srgbClr val="FFFFFF"/>
                </a:highlight>
                <a:latin typeface="Times New Roman"/>
                <a:ea typeface="Times New Roman"/>
                <a:cs typeface="Times New Roman"/>
                <a:sym typeface="Times New Roman"/>
              </a:rPr>
              <a:t>The main purpose of EDA is to look at data before making any assumptions. In this part we have handled categorical data by one hot encoding and label encoding for nominal and ordinal data respectively as well as we have done data visualization to read the pattern of the data. </a:t>
            </a:r>
            <a:endParaRPr sz="1600">
              <a:highlight>
                <a:srgbClr val="FFFFFF"/>
              </a:highlight>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ctrTitle"/>
          </p:nvPr>
        </p:nvSpPr>
        <p:spPr>
          <a:xfrm>
            <a:off x="773525" y="126600"/>
            <a:ext cx="7655100" cy="877800"/>
          </a:xfrm>
          <a:prstGeom prst="rect">
            <a:avLst/>
          </a:prstGeom>
        </p:spPr>
        <p:txBody>
          <a:bodyPr anchorCtr="0" anchor="b" bIns="91425" lIns="91425" spcFirstLastPara="1" rIns="91425" wrap="square" tIns="91425">
            <a:normAutofit/>
          </a:bodyPr>
          <a:lstStyle/>
          <a:p>
            <a:pPr indent="0" lvl="0" marL="0" rtl="0" algn="l">
              <a:lnSpc>
                <a:spcPct val="150000"/>
              </a:lnSpc>
              <a:spcBef>
                <a:spcPts val="0"/>
              </a:spcBef>
              <a:spcAft>
                <a:spcPts val="0"/>
              </a:spcAft>
              <a:buNone/>
            </a:pPr>
            <a:r>
              <a:rPr b="1" lang="en" sz="4400">
                <a:solidFill>
                  <a:srgbClr val="000000"/>
                </a:solidFill>
                <a:latin typeface="Times New Roman"/>
                <a:ea typeface="Times New Roman"/>
                <a:cs typeface="Times New Roman"/>
                <a:sym typeface="Times New Roman"/>
              </a:rPr>
              <a:t>Flight Fare Prediction Webapp</a:t>
            </a:r>
            <a:endParaRPr b="1" sz="4400">
              <a:solidFill>
                <a:srgbClr val="000000"/>
              </a:solidFill>
              <a:latin typeface="Times New Roman"/>
              <a:ea typeface="Times New Roman"/>
              <a:cs typeface="Times New Roman"/>
              <a:sym typeface="Times New Roman"/>
            </a:endParaRPr>
          </a:p>
        </p:txBody>
      </p:sp>
      <p:sp>
        <p:nvSpPr>
          <p:cNvPr id="63" name="Google Shape;63;p14"/>
          <p:cNvSpPr txBox="1"/>
          <p:nvPr/>
        </p:nvSpPr>
        <p:spPr>
          <a:xfrm>
            <a:off x="2" y="1260225"/>
            <a:ext cx="4373100" cy="143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134F5C"/>
                </a:solidFill>
                <a:latin typeface="Times New Roman"/>
                <a:ea typeface="Times New Roman"/>
                <a:cs typeface="Times New Roman"/>
                <a:sym typeface="Times New Roman"/>
              </a:rPr>
              <a:t> </a:t>
            </a:r>
            <a:r>
              <a:rPr b="1" lang="en" sz="2500">
                <a:solidFill>
                  <a:srgbClr val="134F5C"/>
                </a:solidFill>
                <a:latin typeface="Times New Roman"/>
                <a:ea typeface="Times New Roman"/>
                <a:cs typeface="Times New Roman"/>
                <a:sym typeface="Times New Roman"/>
              </a:rPr>
              <a:t>Guide:</a:t>
            </a:r>
            <a:r>
              <a:rPr lang="en" sz="2500">
                <a:latin typeface="Times New Roman"/>
                <a:ea typeface="Times New Roman"/>
                <a:cs typeface="Times New Roman"/>
                <a:sym typeface="Times New Roman"/>
              </a:rPr>
              <a:t> </a:t>
            </a:r>
            <a:endParaRPr sz="2500">
              <a:latin typeface="Times New Roman"/>
              <a:ea typeface="Times New Roman"/>
              <a:cs typeface="Times New Roman"/>
              <a:sym typeface="Times New Roman"/>
            </a:endParaRPr>
          </a:p>
          <a:p>
            <a:pPr indent="0" lvl="0" marL="0" rtl="0" algn="l">
              <a:spcBef>
                <a:spcPts val="0"/>
              </a:spcBef>
              <a:spcAft>
                <a:spcPts val="0"/>
              </a:spcAft>
              <a:buNone/>
            </a:pPr>
            <a:r>
              <a:t/>
            </a:r>
            <a:endParaRPr sz="400">
              <a:latin typeface="Times New Roman"/>
              <a:ea typeface="Times New Roman"/>
              <a:cs typeface="Times New Roman"/>
              <a:sym typeface="Times New Roman"/>
            </a:endParaRPr>
          </a:p>
          <a:p>
            <a:pPr indent="0" lvl="0" marL="0" rtl="0" algn="l">
              <a:spcBef>
                <a:spcPts val="0"/>
              </a:spcBef>
              <a:spcAft>
                <a:spcPts val="0"/>
              </a:spcAft>
              <a:buNone/>
            </a:pPr>
            <a:r>
              <a:rPr b="1" lang="en" sz="2100">
                <a:solidFill>
                  <a:srgbClr val="B45F06"/>
                </a:solidFill>
                <a:latin typeface="Times New Roman"/>
                <a:ea typeface="Times New Roman"/>
                <a:cs typeface="Times New Roman"/>
                <a:sym typeface="Times New Roman"/>
              </a:rPr>
              <a:t>Dr. </a:t>
            </a:r>
            <a:r>
              <a:rPr b="1" lang="en" sz="2100">
                <a:solidFill>
                  <a:srgbClr val="B45F06"/>
                </a:solidFill>
                <a:latin typeface="Times New Roman"/>
                <a:ea typeface="Times New Roman"/>
                <a:cs typeface="Times New Roman"/>
                <a:sym typeface="Times New Roman"/>
              </a:rPr>
              <a:t>Paras Jain</a:t>
            </a:r>
            <a:endParaRPr b="1" sz="2100">
              <a:solidFill>
                <a:srgbClr val="B45F06"/>
              </a:solidFill>
              <a:latin typeface="Times New Roman"/>
              <a:ea typeface="Times New Roman"/>
              <a:cs typeface="Times New Roman"/>
              <a:sym typeface="Times New Roman"/>
            </a:endParaRPr>
          </a:p>
          <a:p>
            <a:pPr indent="0" lvl="0" marL="0" rtl="0" algn="l">
              <a:spcBef>
                <a:spcPts val="0"/>
              </a:spcBef>
              <a:spcAft>
                <a:spcPts val="0"/>
              </a:spcAft>
              <a:buNone/>
            </a:pPr>
            <a:r>
              <a:rPr lang="en" sz="1700">
                <a:latin typeface="Times New Roman"/>
                <a:ea typeface="Times New Roman"/>
                <a:cs typeface="Times New Roman"/>
                <a:sym typeface="Times New Roman"/>
              </a:rPr>
              <a:t>(</a:t>
            </a:r>
            <a:r>
              <a:rPr lang="en" sz="1700">
                <a:latin typeface="Times New Roman"/>
                <a:ea typeface="Times New Roman"/>
                <a:cs typeface="Times New Roman"/>
                <a:sym typeface="Times New Roman"/>
              </a:rPr>
              <a:t>Senior Assistant Professor)</a:t>
            </a:r>
            <a:endParaRPr sz="1700">
              <a:latin typeface="Times New Roman"/>
              <a:ea typeface="Times New Roman"/>
              <a:cs typeface="Times New Roman"/>
              <a:sym typeface="Times New Roman"/>
            </a:endParaRPr>
          </a:p>
        </p:txBody>
      </p:sp>
      <p:sp>
        <p:nvSpPr>
          <p:cNvPr id="64" name="Google Shape;64;p14"/>
          <p:cNvSpPr txBox="1"/>
          <p:nvPr/>
        </p:nvSpPr>
        <p:spPr>
          <a:xfrm>
            <a:off x="-36100" y="2952750"/>
            <a:ext cx="9414300" cy="255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rgbClr val="134F5C"/>
                </a:solidFill>
                <a:latin typeface="Times New Roman"/>
                <a:ea typeface="Times New Roman"/>
                <a:cs typeface="Times New Roman"/>
                <a:sym typeface="Times New Roman"/>
              </a:rPr>
              <a:t> </a:t>
            </a:r>
            <a:r>
              <a:rPr b="1" lang="en" sz="2500">
                <a:solidFill>
                  <a:srgbClr val="134F5C"/>
                </a:solidFill>
                <a:latin typeface="Times New Roman"/>
                <a:ea typeface="Times New Roman"/>
                <a:cs typeface="Times New Roman"/>
                <a:sym typeface="Times New Roman"/>
              </a:rPr>
              <a:t>Team Members:</a:t>
            </a:r>
            <a:endParaRPr b="1" sz="2500">
              <a:solidFill>
                <a:srgbClr val="134F5C"/>
              </a:solidFill>
              <a:latin typeface="Times New Roman"/>
              <a:ea typeface="Times New Roman"/>
              <a:cs typeface="Times New Roman"/>
              <a:sym typeface="Times New Roman"/>
            </a:endParaRPr>
          </a:p>
          <a:p>
            <a:pPr indent="0" lvl="0" marL="0" rtl="0" algn="l">
              <a:spcBef>
                <a:spcPts val="0"/>
              </a:spcBef>
              <a:spcAft>
                <a:spcPts val="0"/>
              </a:spcAft>
              <a:buNone/>
            </a:pPr>
            <a:r>
              <a:t/>
            </a:r>
            <a:endParaRPr b="1" sz="2000">
              <a:solidFill>
                <a:schemeClr val="dk1"/>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t/>
            </a:r>
            <a:endParaRPr sz="9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800">
                <a:solidFill>
                  <a:schemeClr val="dk1"/>
                </a:solidFill>
                <a:latin typeface="Times New Roman"/>
                <a:ea typeface="Times New Roman"/>
                <a:cs typeface="Times New Roman"/>
                <a:sym typeface="Times New Roman"/>
              </a:rPr>
              <a:t> 	 </a:t>
            </a:r>
            <a:r>
              <a:rPr b="1" lang="en" sz="1800">
                <a:solidFill>
                  <a:srgbClr val="B45F06"/>
                </a:solidFill>
                <a:latin typeface="Times New Roman"/>
                <a:ea typeface="Times New Roman"/>
                <a:cs typeface="Times New Roman"/>
                <a:sym typeface="Times New Roman"/>
              </a:rPr>
              <a:t>Yash Sharma</a:t>
            </a:r>
            <a:r>
              <a:rPr lang="en" sz="1800">
                <a:solidFill>
                  <a:schemeClr val="dk1"/>
                </a:solidFill>
                <a:latin typeface="Times New Roman"/>
                <a:ea typeface="Times New Roman"/>
                <a:cs typeface="Times New Roman"/>
                <a:sym typeface="Times New Roman"/>
              </a:rPr>
              <a:t> </a:t>
            </a:r>
            <a:r>
              <a:rPr lang="en" sz="1700">
                <a:solidFill>
                  <a:schemeClr val="dk1"/>
                </a:solidFill>
                <a:latin typeface="Times New Roman"/>
                <a:ea typeface="Times New Roman"/>
                <a:cs typeface="Times New Roman"/>
                <a:sym typeface="Times New Roman"/>
              </a:rPr>
              <a:t>      </a:t>
            </a:r>
            <a:r>
              <a:rPr lang="en" sz="1800">
                <a:solidFill>
                  <a:schemeClr val="dk1"/>
                </a:solidFill>
                <a:latin typeface="Times New Roman"/>
                <a:ea typeface="Times New Roman"/>
                <a:cs typeface="Times New Roman"/>
                <a:sym typeface="Times New Roman"/>
              </a:rPr>
              <a:t> </a:t>
            </a:r>
            <a:r>
              <a:rPr b="1" lang="en" sz="1800">
                <a:solidFill>
                  <a:srgbClr val="B45F06"/>
                </a:solidFill>
                <a:latin typeface="Times New Roman"/>
                <a:ea typeface="Times New Roman"/>
                <a:cs typeface="Times New Roman"/>
                <a:sym typeface="Times New Roman"/>
              </a:rPr>
              <a:t>Mayank Samadhiya</a:t>
            </a:r>
            <a:r>
              <a:rPr lang="en" sz="1800">
                <a:solidFill>
                  <a:schemeClr val="dk1"/>
                </a:solidFill>
                <a:latin typeface="Times New Roman"/>
                <a:ea typeface="Times New Roman"/>
                <a:cs typeface="Times New Roman"/>
                <a:sym typeface="Times New Roman"/>
              </a:rPr>
              <a:t>  </a:t>
            </a:r>
            <a:r>
              <a:rPr lang="en" sz="1700">
                <a:solidFill>
                  <a:schemeClr val="dk1"/>
                </a:solidFill>
                <a:latin typeface="Times New Roman"/>
                <a:ea typeface="Times New Roman"/>
                <a:cs typeface="Times New Roman"/>
                <a:sym typeface="Times New Roman"/>
              </a:rPr>
              <a:t>    </a:t>
            </a:r>
            <a:r>
              <a:rPr b="1" lang="en" sz="1800">
                <a:solidFill>
                  <a:srgbClr val="B45F06"/>
                </a:solidFill>
                <a:latin typeface="Times New Roman"/>
                <a:ea typeface="Times New Roman"/>
                <a:cs typeface="Times New Roman"/>
                <a:sym typeface="Times New Roman"/>
              </a:rPr>
              <a:t>Shivam Bajpeyi</a:t>
            </a:r>
            <a:r>
              <a:rPr lang="en" sz="1700">
                <a:solidFill>
                  <a:schemeClr val="dk1"/>
                </a:solidFill>
                <a:latin typeface="Times New Roman"/>
                <a:ea typeface="Times New Roman"/>
                <a:cs typeface="Times New Roman"/>
                <a:sym typeface="Times New Roman"/>
              </a:rPr>
              <a:t>      </a:t>
            </a:r>
            <a:r>
              <a:rPr lang="en" sz="1800">
                <a:solidFill>
                  <a:schemeClr val="dk1"/>
                </a:solidFill>
                <a:latin typeface="Times New Roman"/>
                <a:ea typeface="Times New Roman"/>
                <a:cs typeface="Times New Roman"/>
                <a:sym typeface="Times New Roman"/>
              </a:rPr>
              <a:t>  	</a:t>
            </a:r>
            <a:r>
              <a:rPr b="1" lang="en" sz="1800">
                <a:solidFill>
                  <a:srgbClr val="B45F06"/>
                </a:solidFill>
                <a:latin typeface="Times New Roman"/>
                <a:ea typeface="Times New Roman"/>
                <a:cs typeface="Times New Roman"/>
                <a:sym typeface="Times New Roman"/>
              </a:rPr>
              <a:t>Himanshu</a:t>
            </a:r>
            <a:r>
              <a:rPr lang="en" sz="1800">
                <a:solidFill>
                  <a:schemeClr val="dk1"/>
                </a:solidFill>
                <a:latin typeface="Times New Roman"/>
                <a:ea typeface="Times New Roman"/>
                <a:cs typeface="Times New Roman"/>
                <a:sym typeface="Times New Roman"/>
              </a:rPr>
              <a:t> </a:t>
            </a:r>
            <a:r>
              <a:rPr lang="en" sz="1700">
                <a:solidFill>
                  <a:schemeClr val="dk1"/>
                </a:solidFill>
                <a:latin typeface="Times New Roman"/>
                <a:ea typeface="Times New Roman"/>
                <a:cs typeface="Times New Roman"/>
                <a:sym typeface="Times New Roman"/>
              </a:rPr>
              <a:t>    </a:t>
            </a:r>
            <a:endParaRPr sz="17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600">
                <a:solidFill>
                  <a:schemeClr val="dk1"/>
                </a:solidFill>
                <a:latin typeface="Times New Roman"/>
                <a:ea typeface="Times New Roman"/>
                <a:cs typeface="Times New Roman"/>
                <a:sym typeface="Times New Roman"/>
              </a:rPr>
              <a:t>       </a:t>
            </a:r>
            <a:r>
              <a:rPr lang="en">
                <a:solidFill>
                  <a:srgbClr val="434343"/>
                </a:solidFill>
                <a:latin typeface="Times New Roman"/>
                <a:ea typeface="Times New Roman"/>
                <a:cs typeface="Times New Roman"/>
                <a:sym typeface="Times New Roman"/>
              </a:rPr>
              <a:t>      (</a:t>
            </a:r>
            <a:r>
              <a:rPr lang="en">
                <a:solidFill>
                  <a:srgbClr val="434343"/>
                </a:solidFill>
                <a:latin typeface="Times New Roman"/>
                <a:ea typeface="Times New Roman"/>
                <a:cs typeface="Times New Roman"/>
                <a:sym typeface="Times New Roman"/>
              </a:rPr>
              <a:t>19MIM10068</a:t>
            </a:r>
            <a:r>
              <a:rPr lang="en">
                <a:solidFill>
                  <a:srgbClr val="434343"/>
                </a:solidFill>
                <a:latin typeface="Times New Roman"/>
                <a:ea typeface="Times New Roman"/>
                <a:cs typeface="Times New Roman"/>
                <a:sym typeface="Times New Roman"/>
              </a:rPr>
              <a:t>)</a:t>
            </a:r>
            <a:r>
              <a:rPr lang="en" sz="1600">
                <a:solidFill>
                  <a:schemeClr val="dk1"/>
                </a:solidFill>
                <a:latin typeface="Times New Roman"/>
                <a:ea typeface="Times New Roman"/>
                <a:cs typeface="Times New Roman"/>
                <a:sym typeface="Times New Roman"/>
              </a:rPr>
              <a:t> </a:t>
            </a:r>
            <a:r>
              <a:rPr lang="en" sz="1700">
                <a:solidFill>
                  <a:schemeClr val="dk1"/>
                </a:solidFill>
                <a:latin typeface="Times New Roman"/>
                <a:ea typeface="Times New Roman"/>
                <a:cs typeface="Times New Roman"/>
                <a:sym typeface="Times New Roman"/>
              </a:rPr>
              <a:t>      	      </a:t>
            </a:r>
            <a:r>
              <a:rPr lang="en">
                <a:solidFill>
                  <a:srgbClr val="434343"/>
                </a:solidFill>
                <a:latin typeface="Times New Roman"/>
                <a:ea typeface="Times New Roman"/>
                <a:cs typeface="Times New Roman"/>
                <a:sym typeface="Times New Roman"/>
              </a:rPr>
              <a:t>(</a:t>
            </a:r>
            <a:r>
              <a:rPr lang="en">
                <a:solidFill>
                  <a:srgbClr val="434343"/>
                </a:solidFill>
                <a:latin typeface="Times New Roman"/>
                <a:ea typeface="Times New Roman"/>
                <a:cs typeface="Times New Roman"/>
                <a:sym typeface="Times New Roman"/>
              </a:rPr>
              <a:t>19MIM10077)	</a:t>
            </a:r>
            <a:r>
              <a:rPr lang="en" sz="1700">
                <a:solidFill>
                  <a:schemeClr val="dk1"/>
                </a:solidFill>
                <a:latin typeface="Times New Roman"/>
                <a:ea typeface="Times New Roman"/>
                <a:cs typeface="Times New Roman"/>
                <a:sym typeface="Times New Roman"/>
              </a:rPr>
              <a:t>           </a:t>
            </a:r>
            <a:r>
              <a:rPr lang="en">
                <a:solidFill>
                  <a:srgbClr val="434343"/>
                </a:solidFill>
                <a:latin typeface="Times New Roman"/>
                <a:ea typeface="Times New Roman"/>
                <a:cs typeface="Times New Roman"/>
                <a:sym typeface="Times New Roman"/>
              </a:rPr>
              <a:t>(19MIM10082)</a:t>
            </a:r>
            <a:r>
              <a:rPr lang="en" sz="1600">
                <a:solidFill>
                  <a:schemeClr val="dk1"/>
                </a:solidFill>
                <a:latin typeface="Times New Roman"/>
                <a:ea typeface="Times New Roman"/>
                <a:cs typeface="Times New Roman"/>
                <a:sym typeface="Times New Roman"/>
              </a:rPr>
              <a:t> </a:t>
            </a:r>
            <a:r>
              <a:rPr lang="en" sz="1700">
                <a:solidFill>
                  <a:schemeClr val="dk1"/>
                </a:solidFill>
                <a:latin typeface="Times New Roman"/>
                <a:ea typeface="Times New Roman"/>
                <a:cs typeface="Times New Roman"/>
                <a:sym typeface="Times New Roman"/>
              </a:rPr>
              <a:t>                  </a:t>
            </a:r>
            <a:r>
              <a:rPr lang="en">
                <a:solidFill>
                  <a:srgbClr val="434343"/>
                </a:solidFill>
                <a:latin typeface="Times New Roman"/>
                <a:ea typeface="Times New Roman"/>
                <a:cs typeface="Times New Roman"/>
                <a:sym typeface="Times New Roman"/>
              </a:rPr>
              <a:t>(19MIM10085)</a:t>
            </a:r>
            <a:endParaRPr>
              <a:solidFill>
                <a:srgbClr val="434343"/>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700">
                <a:solidFill>
                  <a:schemeClr val="dk1"/>
                </a:solidFill>
                <a:latin typeface="Times New Roman"/>
                <a:ea typeface="Times New Roman"/>
                <a:cs typeface="Times New Roman"/>
                <a:sym typeface="Times New Roman"/>
              </a:rPr>
              <a:t>   	 </a:t>
            </a:r>
            <a:r>
              <a:rPr b="1" lang="en" sz="1700">
                <a:solidFill>
                  <a:schemeClr val="dk1"/>
                </a:solidFill>
                <a:latin typeface="Times New Roman"/>
                <a:ea typeface="Times New Roman"/>
                <a:cs typeface="Times New Roman"/>
                <a:sym typeface="Times New Roman"/>
              </a:rPr>
              <a:t>   </a:t>
            </a:r>
            <a:r>
              <a:rPr b="1" lang="en" sz="1500">
                <a:solidFill>
                  <a:srgbClr val="0B5394"/>
                </a:solidFill>
                <a:latin typeface="Times New Roman"/>
                <a:ea typeface="Times New Roman"/>
                <a:cs typeface="Times New Roman"/>
                <a:sym typeface="Times New Roman"/>
              </a:rPr>
              <a:t>ML Model</a:t>
            </a:r>
            <a:r>
              <a:rPr b="1" lang="en" sz="1700">
                <a:solidFill>
                  <a:schemeClr val="dk1"/>
                </a:solidFill>
                <a:latin typeface="Times New Roman"/>
                <a:ea typeface="Times New Roman"/>
                <a:cs typeface="Times New Roman"/>
                <a:sym typeface="Times New Roman"/>
              </a:rPr>
              <a:t>  </a:t>
            </a:r>
            <a:r>
              <a:rPr lang="en" sz="1700">
                <a:solidFill>
                  <a:schemeClr val="dk1"/>
                </a:solidFill>
                <a:latin typeface="Times New Roman"/>
                <a:ea typeface="Times New Roman"/>
                <a:cs typeface="Times New Roman"/>
                <a:sym typeface="Times New Roman"/>
              </a:rPr>
              <a:t>                    </a:t>
            </a:r>
            <a:r>
              <a:rPr b="1" lang="en" sz="1500">
                <a:solidFill>
                  <a:srgbClr val="0B5394"/>
                </a:solidFill>
                <a:latin typeface="Times New Roman"/>
                <a:ea typeface="Times New Roman"/>
                <a:cs typeface="Times New Roman"/>
                <a:sym typeface="Times New Roman"/>
              </a:rPr>
              <a:t>Front-end</a:t>
            </a:r>
            <a:r>
              <a:rPr lang="en" sz="1500">
                <a:solidFill>
                  <a:schemeClr val="dk1"/>
                </a:solidFill>
                <a:latin typeface="Times New Roman"/>
                <a:ea typeface="Times New Roman"/>
                <a:cs typeface="Times New Roman"/>
                <a:sym typeface="Times New Roman"/>
              </a:rPr>
              <a:t> </a:t>
            </a:r>
            <a:r>
              <a:rPr lang="en" sz="1700">
                <a:solidFill>
                  <a:schemeClr val="dk1"/>
                </a:solidFill>
                <a:latin typeface="Times New Roman"/>
                <a:ea typeface="Times New Roman"/>
                <a:cs typeface="Times New Roman"/>
                <a:sym typeface="Times New Roman"/>
              </a:rPr>
              <a:t>			      </a:t>
            </a:r>
            <a:r>
              <a:rPr b="1" lang="en" sz="1500">
                <a:solidFill>
                  <a:srgbClr val="0B5394"/>
                </a:solidFill>
                <a:latin typeface="Times New Roman"/>
                <a:ea typeface="Times New Roman"/>
                <a:cs typeface="Times New Roman"/>
                <a:sym typeface="Times New Roman"/>
              </a:rPr>
              <a:t>Back-end       </a:t>
            </a:r>
            <a:r>
              <a:rPr lang="en" sz="1700">
                <a:solidFill>
                  <a:schemeClr val="dk1"/>
                </a:solidFill>
                <a:latin typeface="Times New Roman"/>
                <a:ea typeface="Times New Roman"/>
                <a:cs typeface="Times New Roman"/>
                <a:sym typeface="Times New Roman"/>
              </a:rPr>
              <a:t>             </a:t>
            </a:r>
            <a:r>
              <a:rPr b="1" lang="en" sz="1500">
                <a:solidFill>
                  <a:srgbClr val="0B5394"/>
                </a:solidFill>
                <a:latin typeface="Times New Roman"/>
                <a:ea typeface="Times New Roman"/>
                <a:cs typeface="Times New Roman"/>
                <a:sym typeface="Times New Roman"/>
              </a:rPr>
              <a:t>          EDA</a:t>
            </a:r>
            <a:endParaRPr b="1" sz="1500">
              <a:solidFill>
                <a:srgbClr val="0B5394"/>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t/>
            </a:r>
            <a:endParaRPr sz="1700">
              <a:solidFill>
                <a:schemeClr val="dk1"/>
              </a:solidFill>
              <a:latin typeface="Times New Roman"/>
              <a:ea typeface="Times New Roman"/>
              <a:cs typeface="Times New Roman"/>
              <a:sym typeface="Times New Roman"/>
            </a:endParaRPr>
          </a:p>
          <a:p>
            <a:pPr indent="457200" lvl="0" marL="5029200" rtl="0" algn="ctr">
              <a:lnSpc>
                <a:spcPct val="115000"/>
              </a:lnSpc>
              <a:spcBef>
                <a:spcPts val="0"/>
              </a:spcBef>
              <a:spcAft>
                <a:spcPts val="0"/>
              </a:spcAft>
              <a:buNone/>
            </a:pPr>
            <a:r>
              <a:rPr lang="en" sz="1700">
                <a:solidFill>
                  <a:schemeClr val="dk1"/>
                </a:solidFill>
                <a:latin typeface="Times New Roman"/>
                <a:ea typeface="Times New Roman"/>
                <a:cs typeface="Times New Roman"/>
                <a:sym typeface="Times New Roman"/>
              </a:rPr>
              <a:t>         </a:t>
            </a:r>
            <a:r>
              <a:rPr lang="en" sz="1900">
                <a:solidFill>
                  <a:schemeClr val="dk1"/>
                </a:solidFill>
                <a:latin typeface="Times New Roman"/>
                <a:ea typeface="Times New Roman"/>
                <a:cs typeface="Times New Roman"/>
                <a:sym typeface="Times New Roman"/>
              </a:rPr>
              <a:t>       </a:t>
            </a:r>
            <a:r>
              <a:rPr lang="en" sz="1900">
                <a:solidFill>
                  <a:schemeClr val="dk1"/>
                </a:solidFill>
                <a:latin typeface="Times New Roman"/>
                <a:ea typeface="Times New Roman"/>
                <a:cs typeface="Times New Roman"/>
                <a:sym typeface="Times New Roman"/>
              </a:rPr>
              <a:t>            </a:t>
            </a:r>
            <a:endParaRPr sz="2900">
              <a:solidFill>
                <a:schemeClr val="dk1"/>
              </a:solidFill>
              <a:latin typeface="Times New Roman"/>
              <a:ea typeface="Times New Roman"/>
              <a:cs typeface="Times New Roman"/>
              <a:sym typeface="Times New Roman"/>
            </a:endParaRPr>
          </a:p>
        </p:txBody>
      </p:sp>
      <p:pic>
        <p:nvPicPr>
          <p:cNvPr id="65" name="Google Shape;65;p14"/>
          <p:cNvPicPr preferRelativeResize="0"/>
          <p:nvPr/>
        </p:nvPicPr>
        <p:blipFill rotWithShape="1">
          <a:blip r:embed="rId3">
            <a:alphaModFix/>
          </a:blip>
          <a:srcRect b="0" l="9342" r="6262" t="0"/>
          <a:stretch/>
        </p:blipFill>
        <p:spPr>
          <a:xfrm>
            <a:off x="5986975" y="1184025"/>
            <a:ext cx="2761949" cy="24453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32" title="Chart"/>
          <p:cNvPicPr preferRelativeResize="0"/>
          <p:nvPr/>
        </p:nvPicPr>
        <p:blipFill>
          <a:blip r:embed="rId3">
            <a:alphaModFix/>
          </a:blip>
          <a:stretch>
            <a:fillRect/>
          </a:stretch>
        </p:blipFill>
        <p:spPr>
          <a:xfrm>
            <a:off x="1244387" y="204025"/>
            <a:ext cx="6655225" cy="47354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33"/>
          <p:cNvPicPr preferRelativeResize="0"/>
          <p:nvPr/>
        </p:nvPicPr>
        <p:blipFill rotWithShape="1">
          <a:blip r:embed="rId3">
            <a:alphaModFix/>
          </a:blip>
          <a:srcRect b="3070" l="7900" r="6964" t="47323"/>
          <a:stretch/>
        </p:blipFill>
        <p:spPr>
          <a:xfrm>
            <a:off x="1304250" y="1160013"/>
            <a:ext cx="6535502" cy="2823474"/>
          </a:xfrm>
          <a:prstGeom prst="rect">
            <a:avLst/>
          </a:prstGeom>
          <a:noFill/>
          <a:ln>
            <a:noFill/>
          </a:ln>
        </p:spPr>
      </p:pic>
      <p:sp>
        <p:nvSpPr>
          <p:cNvPr id="204" name="Google Shape;204;p33"/>
          <p:cNvSpPr/>
          <p:nvPr/>
        </p:nvSpPr>
        <p:spPr>
          <a:xfrm>
            <a:off x="2647300" y="4182875"/>
            <a:ext cx="3616500" cy="56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000">
                <a:latin typeface="Times New Roman"/>
                <a:ea typeface="Times New Roman"/>
                <a:cs typeface="Times New Roman"/>
                <a:sym typeface="Times New Roman"/>
              </a:rPr>
              <a:t>Figure 1: loading the data</a:t>
            </a:r>
            <a:endParaRPr sz="2000">
              <a:latin typeface="Times New Roman"/>
              <a:ea typeface="Times New Roman"/>
              <a:cs typeface="Times New Roman"/>
              <a:sym typeface="Times New Roman"/>
            </a:endParaRPr>
          </a:p>
        </p:txBody>
      </p:sp>
      <p:sp>
        <p:nvSpPr>
          <p:cNvPr id="205" name="Google Shape;205;p33"/>
          <p:cNvSpPr txBox="1"/>
          <p:nvPr/>
        </p:nvSpPr>
        <p:spPr>
          <a:xfrm>
            <a:off x="1638800" y="227075"/>
            <a:ext cx="64071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a:latin typeface="Times New Roman"/>
                <a:ea typeface="Times New Roman"/>
                <a:cs typeface="Times New Roman"/>
                <a:sym typeface="Times New Roman"/>
              </a:rPr>
              <a:t>SCREENSHOT &amp; </a:t>
            </a:r>
            <a:r>
              <a:rPr b="1" lang="en" sz="2600">
                <a:solidFill>
                  <a:schemeClr val="dk1"/>
                </a:solidFill>
                <a:latin typeface="Times New Roman"/>
                <a:ea typeface="Times New Roman"/>
                <a:cs typeface="Times New Roman"/>
                <a:sym typeface="Times New Roman"/>
              </a:rPr>
              <a:t>DEMO VIDEO</a:t>
            </a:r>
            <a:endParaRPr b="1" sz="2600">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4"/>
          <p:cNvSpPr/>
          <p:nvPr/>
        </p:nvSpPr>
        <p:spPr>
          <a:xfrm>
            <a:off x="2049400" y="4327600"/>
            <a:ext cx="5726100" cy="5625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000">
                <a:solidFill>
                  <a:schemeClr val="dk1"/>
                </a:solidFill>
                <a:latin typeface="Times New Roman"/>
                <a:ea typeface="Times New Roman"/>
                <a:cs typeface="Times New Roman"/>
                <a:sym typeface="Times New Roman"/>
              </a:rPr>
              <a:t>Figure 2: info() of data and removing null-values</a:t>
            </a:r>
            <a:endParaRPr b="1" sz="2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2000">
              <a:latin typeface="Times New Roman"/>
              <a:ea typeface="Times New Roman"/>
              <a:cs typeface="Times New Roman"/>
              <a:sym typeface="Times New Roman"/>
            </a:endParaRPr>
          </a:p>
        </p:txBody>
      </p:sp>
      <p:pic>
        <p:nvPicPr>
          <p:cNvPr id="211" name="Google Shape;211;p34"/>
          <p:cNvPicPr preferRelativeResize="0"/>
          <p:nvPr/>
        </p:nvPicPr>
        <p:blipFill rotWithShape="1">
          <a:blip r:embed="rId3">
            <a:alphaModFix/>
          </a:blip>
          <a:srcRect b="7223" l="10005" r="10522" t="14773"/>
          <a:stretch/>
        </p:blipFill>
        <p:spPr>
          <a:xfrm>
            <a:off x="1285875" y="632900"/>
            <a:ext cx="7253150" cy="3197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35"/>
          <p:cNvPicPr preferRelativeResize="0"/>
          <p:nvPr/>
        </p:nvPicPr>
        <p:blipFill rotWithShape="1">
          <a:blip r:embed="rId3">
            <a:alphaModFix/>
          </a:blip>
          <a:srcRect b="1523" l="10702" r="11457" t="13860"/>
          <a:stretch/>
        </p:blipFill>
        <p:spPr>
          <a:xfrm>
            <a:off x="1309250" y="148100"/>
            <a:ext cx="6389198" cy="3840350"/>
          </a:xfrm>
          <a:prstGeom prst="rect">
            <a:avLst/>
          </a:prstGeom>
          <a:noFill/>
          <a:ln>
            <a:noFill/>
          </a:ln>
        </p:spPr>
      </p:pic>
      <p:sp>
        <p:nvSpPr>
          <p:cNvPr id="217" name="Google Shape;217;p35"/>
          <p:cNvSpPr/>
          <p:nvPr/>
        </p:nvSpPr>
        <p:spPr>
          <a:xfrm>
            <a:off x="1970700" y="4290425"/>
            <a:ext cx="5555400" cy="71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000">
                <a:solidFill>
                  <a:schemeClr val="dk1"/>
                </a:solidFill>
                <a:latin typeface="Times New Roman"/>
                <a:ea typeface="Times New Roman"/>
                <a:cs typeface="Times New Roman"/>
                <a:sym typeface="Times New Roman"/>
              </a:rPr>
              <a:t>Figure 3: EDA (Data Visualization and encoding)</a:t>
            </a:r>
            <a:r>
              <a:rPr lang="en" sz="2000">
                <a:solidFill>
                  <a:schemeClr val="dk1"/>
                </a:solidFill>
                <a:latin typeface="Times New Roman"/>
                <a:ea typeface="Times New Roman"/>
                <a:cs typeface="Times New Roman"/>
                <a:sym typeface="Times New Roman"/>
              </a:rPr>
              <a:t> </a:t>
            </a:r>
            <a:endParaRPr sz="2000">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36"/>
          <p:cNvPicPr preferRelativeResize="0"/>
          <p:nvPr/>
        </p:nvPicPr>
        <p:blipFill>
          <a:blip r:embed="rId3">
            <a:alphaModFix/>
          </a:blip>
          <a:stretch>
            <a:fillRect/>
          </a:stretch>
        </p:blipFill>
        <p:spPr>
          <a:xfrm>
            <a:off x="292600" y="321475"/>
            <a:ext cx="5256226" cy="4669625"/>
          </a:xfrm>
          <a:prstGeom prst="rect">
            <a:avLst/>
          </a:prstGeom>
          <a:noFill/>
          <a:ln>
            <a:noFill/>
          </a:ln>
        </p:spPr>
      </p:pic>
      <p:sp>
        <p:nvSpPr>
          <p:cNvPr id="223" name="Google Shape;223;p36"/>
          <p:cNvSpPr/>
          <p:nvPr/>
        </p:nvSpPr>
        <p:spPr>
          <a:xfrm>
            <a:off x="5620025" y="4227600"/>
            <a:ext cx="3405600" cy="7635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000">
                <a:solidFill>
                  <a:schemeClr val="dk1"/>
                </a:solidFill>
                <a:latin typeface="Times New Roman"/>
                <a:ea typeface="Times New Roman"/>
                <a:cs typeface="Times New Roman"/>
                <a:sym typeface="Times New Roman"/>
              </a:rPr>
              <a:t>Figure 4: Feature Selection(correlation)</a:t>
            </a:r>
            <a:endParaRPr b="1" sz="2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000">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37"/>
          <p:cNvPicPr preferRelativeResize="0"/>
          <p:nvPr/>
        </p:nvPicPr>
        <p:blipFill rotWithShape="1">
          <a:blip r:embed="rId3">
            <a:alphaModFix/>
          </a:blip>
          <a:srcRect b="4093" l="9260" r="10559" t="20371"/>
          <a:stretch/>
        </p:blipFill>
        <p:spPr>
          <a:xfrm>
            <a:off x="783575" y="361650"/>
            <a:ext cx="7223002" cy="3185849"/>
          </a:xfrm>
          <a:prstGeom prst="rect">
            <a:avLst/>
          </a:prstGeom>
          <a:noFill/>
          <a:ln>
            <a:noFill/>
          </a:ln>
        </p:spPr>
      </p:pic>
      <p:sp>
        <p:nvSpPr>
          <p:cNvPr id="229" name="Google Shape;229;p37"/>
          <p:cNvSpPr/>
          <p:nvPr/>
        </p:nvSpPr>
        <p:spPr>
          <a:xfrm>
            <a:off x="1864650" y="3988225"/>
            <a:ext cx="5414700" cy="68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dk1"/>
                </a:solidFill>
                <a:latin typeface="Times New Roman"/>
                <a:ea typeface="Times New Roman"/>
                <a:cs typeface="Times New Roman"/>
                <a:sym typeface="Times New Roman"/>
              </a:rPr>
              <a:t>Figure 5: Feature Selection(Feature Importance)</a:t>
            </a:r>
            <a:endParaRPr sz="1900">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38"/>
          <p:cNvPicPr preferRelativeResize="0"/>
          <p:nvPr/>
        </p:nvPicPr>
        <p:blipFill rotWithShape="1">
          <a:blip r:embed="rId3">
            <a:alphaModFix/>
          </a:blip>
          <a:srcRect b="1836" l="9094" r="10208" t="16155"/>
          <a:stretch/>
        </p:blipFill>
        <p:spPr>
          <a:xfrm>
            <a:off x="1101150" y="160750"/>
            <a:ext cx="6941702" cy="3968101"/>
          </a:xfrm>
          <a:prstGeom prst="rect">
            <a:avLst/>
          </a:prstGeom>
          <a:noFill/>
          <a:ln>
            <a:noFill/>
          </a:ln>
        </p:spPr>
      </p:pic>
      <p:sp>
        <p:nvSpPr>
          <p:cNvPr id="235" name="Google Shape;235;p38"/>
          <p:cNvSpPr/>
          <p:nvPr/>
        </p:nvSpPr>
        <p:spPr>
          <a:xfrm>
            <a:off x="2501425" y="4329775"/>
            <a:ext cx="4651200" cy="60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000">
                <a:solidFill>
                  <a:schemeClr val="dk1"/>
                </a:solidFill>
                <a:latin typeface="Times New Roman"/>
                <a:ea typeface="Times New Roman"/>
                <a:cs typeface="Times New Roman"/>
                <a:sym typeface="Times New Roman"/>
              </a:rPr>
              <a:t>Figure 6: Model training and evaluation</a:t>
            </a:r>
            <a:endParaRPr b="1" sz="2000">
              <a:solidFill>
                <a:schemeClr val="dk1"/>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9"/>
          <p:cNvSpPr txBox="1"/>
          <p:nvPr/>
        </p:nvSpPr>
        <p:spPr>
          <a:xfrm>
            <a:off x="2230800" y="181700"/>
            <a:ext cx="46824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600">
              <a:latin typeface="Times New Roman"/>
              <a:ea typeface="Times New Roman"/>
              <a:cs typeface="Times New Roman"/>
              <a:sym typeface="Times New Roman"/>
            </a:endParaRPr>
          </a:p>
        </p:txBody>
      </p:sp>
      <p:sp>
        <p:nvSpPr>
          <p:cNvPr id="241" name="Google Shape;241;p39"/>
          <p:cNvSpPr txBox="1"/>
          <p:nvPr/>
        </p:nvSpPr>
        <p:spPr>
          <a:xfrm>
            <a:off x="309000" y="1649106"/>
            <a:ext cx="8526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Times New Roman"/>
                <a:ea typeface="Times New Roman"/>
                <a:cs typeface="Times New Roman"/>
                <a:sym typeface="Times New Roman"/>
              </a:rPr>
              <a:t>Video Link-</a:t>
            </a:r>
            <a:endParaRPr b="1" sz="2000">
              <a:latin typeface="Times New Roman"/>
              <a:ea typeface="Times New Roman"/>
              <a:cs typeface="Times New Roman"/>
              <a:sym typeface="Times New Roman"/>
            </a:endParaRPr>
          </a:p>
          <a:p>
            <a:pPr indent="0" lvl="0" marL="0" rtl="0" algn="l">
              <a:spcBef>
                <a:spcPts val="0"/>
              </a:spcBef>
              <a:spcAft>
                <a:spcPts val="0"/>
              </a:spcAft>
              <a:buNone/>
            </a:pPr>
            <a:r>
              <a:rPr b="1" lang="en" sz="1600" u="sng">
                <a:latin typeface="Times New Roman"/>
                <a:ea typeface="Times New Roman"/>
                <a:cs typeface="Times New Roman"/>
                <a:sym typeface="Times New Roman"/>
              </a:rPr>
              <a:t> </a:t>
            </a:r>
            <a:endParaRPr b="1" sz="1600" u="sng">
              <a:latin typeface="Times New Roman"/>
              <a:ea typeface="Times New Roman"/>
              <a:cs typeface="Times New Roman"/>
              <a:sym typeface="Times New Roman"/>
            </a:endParaRPr>
          </a:p>
          <a:p>
            <a:pPr indent="0" lvl="0" marL="0" rtl="0" algn="l">
              <a:spcBef>
                <a:spcPts val="0"/>
              </a:spcBef>
              <a:spcAft>
                <a:spcPts val="0"/>
              </a:spcAft>
              <a:buNone/>
            </a:pPr>
            <a:r>
              <a:rPr b="1" lang="en" sz="1600">
                <a:latin typeface="Times New Roman"/>
                <a:ea typeface="Times New Roman"/>
                <a:cs typeface="Times New Roman"/>
                <a:sym typeface="Times New Roman"/>
              </a:rPr>
              <a:t>                     </a:t>
            </a:r>
            <a:r>
              <a:rPr lang="en" sz="1600" u="sng">
                <a:solidFill>
                  <a:schemeClr val="hlink"/>
                </a:solidFill>
                <a:latin typeface="Times New Roman"/>
                <a:ea typeface="Times New Roman"/>
                <a:cs typeface="Times New Roman"/>
                <a:sym typeface="Times New Roman"/>
                <a:hlinkClick r:id="rId3"/>
              </a:rPr>
              <a:t>https://drive.google.com/file/d/1fZfUYVLEdUbGFVDX9Dsx7atjWmfNg3oB/view?usp=sharing</a:t>
            </a:r>
            <a:endParaRPr sz="1600">
              <a:latin typeface="Times New Roman"/>
              <a:ea typeface="Times New Roman"/>
              <a:cs typeface="Times New Roman"/>
              <a:sym typeface="Times New Roman"/>
            </a:endParaRPr>
          </a:p>
          <a:p>
            <a:pPr indent="0" lvl="0" marL="0" rtl="0" algn="l">
              <a:spcBef>
                <a:spcPts val="0"/>
              </a:spcBef>
              <a:spcAft>
                <a:spcPts val="0"/>
              </a:spcAft>
              <a:buNone/>
            </a:pPr>
            <a:r>
              <a:rPr lang="en" sz="1600">
                <a:latin typeface="Times New Roman"/>
                <a:ea typeface="Times New Roman"/>
                <a:cs typeface="Times New Roman"/>
                <a:sym typeface="Times New Roman"/>
              </a:rPr>
              <a:t>                    </a:t>
            </a:r>
            <a:endParaRPr sz="1600">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40"/>
          <p:cNvPicPr preferRelativeResize="0"/>
          <p:nvPr/>
        </p:nvPicPr>
        <p:blipFill rotWithShape="1">
          <a:blip r:embed="rId3">
            <a:alphaModFix/>
          </a:blip>
          <a:srcRect b="2942" l="0" r="0" t="12505"/>
          <a:stretch/>
        </p:blipFill>
        <p:spPr>
          <a:xfrm>
            <a:off x="-2887" y="0"/>
            <a:ext cx="9149775" cy="5143500"/>
          </a:xfrm>
          <a:prstGeom prst="rect">
            <a:avLst/>
          </a:prstGeom>
          <a:noFill/>
          <a:ln>
            <a:noFill/>
          </a:ln>
        </p:spPr>
      </p:pic>
      <p:sp>
        <p:nvSpPr>
          <p:cNvPr id="247" name="Google Shape;247;p40"/>
          <p:cNvSpPr/>
          <p:nvPr/>
        </p:nvSpPr>
        <p:spPr>
          <a:xfrm>
            <a:off x="2135925" y="3941425"/>
            <a:ext cx="5140277" cy="638475"/>
          </a:xfrm>
          <a:prstGeom prst="rect">
            <a:avLst/>
          </a:prstGeom>
        </p:spPr>
        <p:txBody>
          <a:bodyPr>
            <a:prstTxWarp prst="textPlain"/>
          </a:bodyPr>
          <a:lstStyle/>
          <a:p>
            <a:pPr lvl="0" algn="ctr"/>
            <a:r>
              <a:rPr b="1" i="0">
                <a:ln cap="flat" cmpd="sng" w="38100">
                  <a:solidFill>
                    <a:srgbClr val="FFFFFF"/>
                  </a:solidFill>
                  <a:prstDash val="solid"/>
                  <a:round/>
                  <a:headEnd len="sm" w="sm" type="none"/>
                  <a:tailEnd len="sm" w="sm" type="none"/>
                </a:ln>
                <a:solidFill>
                  <a:srgbClr val="E06666"/>
                </a:solidFill>
                <a:latin typeface="Arial"/>
              </a:rPr>
              <a:t>TESTING</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1"/>
          <p:cNvSpPr txBox="1"/>
          <p:nvPr/>
        </p:nvSpPr>
        <p:spPr>
          <a:xfrm>
            <a:off x="0" y="210950"/>
            <a:ext cx="91440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a:solidFill>
                  <a:schemeClr val="dk1"/>
                </a:solidFill>
                <a:latin typeface="Times New Roman"/>
                <a:ea typeface="Times New Roman"/>
                <a:cs typeface="Times New Roman"/>
                <a:sym typeface="Times New Roman"/>
              </a:rPr>
              <a:t>TESTING</a:t>
            </a:r>
            <a:endParaRPr b="1" sz="2600">
              <a:solidFill>
                <a:schemeClr val="dk1"/>
              </a:solidFill>
              <a:latin typeface="Times New Roman"/>
              <a:ea typeface="Times New Roman"/>
              <a:cs typeface="Times New Roman"/>
              <a:sym typeface="Times New Roman"/>
            </a:endParaRPr>
          </a:p>
        </p:txBody>
      </p:sp>
      <p:sp>
        <p:nvSpPr>
          <p:cNvPr id="253" name="Google Shape;253;p41"/>
          <p:cNvSpPr txBox="1"/>
          <p:nvPr/>
        </p:nvSpPr>
        <p:spPr>
          <a:xfrm>
            <a:off x="323925" y="1043750"/>
            <a:ext cx="8671800" cy="37866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The training dataset contains total 10682 rows (records)</a:t>
            </a:r>
            <a:r>
              <a:rPr lang="en" sz="1800">
                <a:highlight>
                  <a:srgbClr val="FFFFFF"/>
                </a:highlight>
                <a:latin typeface="Times New Roman"/>
                <a:ea typeface="Times New Roman"/>
                <a:cs typeface="Times New Roman"/>
                <a:sym typeface="Times New Roman"/>
              </a:rPr>
              <a:t> and 30 features based on that we have performed k-fold cross validation to evaluate the model.</a:t>
            </a:r>
            <a:endParaRPr sz="1800">
              <a:highlight>
                <a:srgbClr val="FFFFFF"/>
              </a:highlight>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800">
              <a:highlight>
                <a:srgbClr val="FFFFFF"/>
              </a:highlight>
              <a:latin typeface="Times New Roman"/>
              <a:ea typeface="Times New Roman"/>
              <a:cs typeface="Times New Roman"/>
              <a:sym typeface="Times New Roman"/>
            </a:endParaRPr>
          </a:p>
          <a:p>
            <a:pPr indent="-342900" lvl="0" marL="457200" rtl="0" algn="just">
              <a:lnSpc>
                <a:spcPct val="15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We have performed k-fold cross validation (k=5) to evaluate the model and accuracies we got were </a:t>
            </a:r>
            <a:r>
              <a:rPr lang="en" sz="1800">
                <a:solidFill>
                  <a:schemeClr val="dk1"/>
                </a:solidFill>
                <a:highlight>
                  <a:srgbClr val="FFFFFF"/>
                </a:highlight>
                <a:latin typeface="Times New Roman"/>
                <a:ea typeface="Times New Roman"/>
                <a:cs typeface="Times New Roman"/>
                <a:sym typeface="Times New Roman"/>
              </a:rPr>
              <a:t>0.82093, 0.82148, 0.83181, 0.80807, 0.79362 </a:t>
            </a:r>
            <a:r>
              <a:rPr lang="en" sz="1800">
                <a:solidFill>
                  <a:schemeClr val="dk1"/>
                </a:solidFill>
                <a:highlight>
                  <a:srgbClr val="FFFFFF"/>
                </a:highlight>
                <a:latin typeface="Times New Roman"/>
                <a:ea typeface="Times New Roman"/>
                <a:cs typeface="Times New Roman"/>
                <a:sym typeface="Times New Roman"/>
              </a:rPr>
              <a:t>respectively and mean was 0.81519.</a:t>
            </a:r>
            <a:endParaRPr sz="1800">
              <a:solidFill>
                <a:schemeClr val="dk1"/>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800">
              <a:solidFill>
                <a:schemeClr val="dk1"/>
              </a:solidFill>
              <a:highlight>
                <a:srgbClr val="FFFFFF"/>
              </a:highlight>
              <a:latin typeface="Times New Roman"/>
              <a:ea typeface="Times New Roman"/>
              <a:cs typeface="Times New Roman"/>
              <a:sym typeface="Times New Roman"/>
            </a:endParaRPr>
          </a:p>
          <a:p>
            <a:pPr indent="-342900" lvl="0" marL="457200" rtl="0" algn="l">
              <a:lnSpc>
                <a:spcPct val="150000"/>
              </a:lnSpc>
              <a:spcBef>
                <a:spcPts val="0"/>
              </a:spcBef>
              <a:spcAft>
                <a:spcPts val="0"/>
              </a:spcAft>
              <a:buClr>
                <a:schemeClr val="dk1"/>
              </a:buClr>
              <a:buSzPts val="1800"/>
              <a:buFont typeface="Times New Roman"/>
              <a:buChar char="❏"/>
            </a:pPr>
            <a:r>
              <a:rPr lang="en" sz="1800">
                <a:solidFill>
                  <a:schemeClr val="dk1"/>
                </a:solidFill>
                <a:highlight>
                  <a:srgbClr val="FFFFFF"/>
                </a:highlight>
                <a:latin typeface="Times New Roman"/>
                <a:ea typeface="Times New Roman"/>
                <a:cs typeface="Times New Roman"/>
                <a:sym typeface="Times New Roman"/>
              </a:rPr>
              <a:t>MSEs we got were pretty much low as the accuracies are quite good for our ML model.</a:t>
            </a:r>
            <a:endParaRPr sz="1800">
              <a:solidFill>
                <a:schemeClr val="dk1"/>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80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ctrTitle"/>
          </p:nvPr>
        </p:nvSpPr>
        <p:spPr>
          <a:xfrm>
            <a:off x="311700" y="152400"/>
            <a:ext cx="8520600" cy="73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2800">
                <a:solidFill>
                  <a:srgbClr val="000000"/>
                </a:solidFill>
                <a:latin typeface="Times New Roman"/>
                <a:ea typeface="Times New Roman"/>
                <a:cs typeface="Times New Roman"/>
                <a:sym typeface="Times New Roman"/>
              </a:rPr>
              <a:t>INTRODUCTION</a:t>
            </a:r>
            <a:endParaRPr b="1" sz="2800">
              <a:solidFill>
                <a:srgbClr val="000000"/>
              </a:solidFill>
              <a:latin typeface="Times New Roman"/>
              <a:ea typeface="Times New Roman"/>
              <a:cs typeface="Times New Roman"/>
              <a:sym typeface="Times New Roman"/>
            </a:endParaRPr>
          </a:p>
        </p:txBody>
      </p:sp>
      <p:sp>
        <p:nvSpPr>
          <p:cNvPr id="71" name="Google Shape;71;p15"/>
          <p:cNvSpPr txBox="1"/>
          <p:nvPr/>
        </p:nvSpPr>
        <p:spPr>
          <a:xfrm>
            <a:off x="3816900" y="1235900"/>
            <a:ext cx="4914900" cy="2955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sz="1800">
                <a:highlight>
                  <a:srgbClr val="FFFFFF"/>
                </a:highlight>
                <a:latin typeface="Times New Roman"/>
                <a:ea typeface="Times New Roman"/>
                <a:cs typeface="Times New Roman"/>
                <a:sym typeface="Times New Roman"/>
              </a:rPr>
              <a:t>Optimal timing for airline ticket purchasing from the consumer’s perspective is challenging principally because buyers have insufficient information for reasoning about future price movements. In this project we will make a webapp for</a:t>
            </a:r>
            <a:r>
              <a:rPr lang="en" sz="1800">
                <a:highlight>
                  <a:srgbClr val="FFFFFF"/>
                </a:highlight>
                <a:latin typeface="Times New Roman"/>
                <a:ea typeface="Times New Roman"/>
                <a:cs typeface="Times New Roman"/>
                <a:sym typeface="Times New Roman"/>
              </a:rPr>
              <a:t> computing</a:t>
            </a:r>
            <a:r>
              <a:rPr lang="en" sz="1800">
                <a:highlight>
                  <a:srgbClr val="FFFFFF"/>
                </a:highlight>
                <a:latin typeface="Times New Roman"/>
                <a:ea typeface="Times New Roman"/>
                <a:cs typeface="Times New Roman"/>
                <a:sym typeface="Times New Roman"/>
              </a:rPr>
              <a:t> expected future prices of</a:t>
            </a:r>
            <a:r>
              <a:rPr lang="en" sz="1800">
                <a:highlight>
                  <a:srgbClr val="FFFFFF"/>
                </a:highlight>
                <a:latin typeface="Times New Roman"/>
                <a:ea typeface="Times New Roman"/>
                <a:cs typeface="Times New Roman"/>
                <a:sym typeface="Times New Roman"/>
              </a:rPr>
              <a:t> several </a:t>
            </a:r>
            <a:r>
              <a:rPr lang="en" sz="1800">
                <a:highlight>
                  <a:srgbClr val="FFFFFF"/>
                </a:highlight>
                <a:latin typeface="Times New Roman"/>
                <a:ea typeface="Times New Roman"/>
                <a:cs typeface="Times New Roman"/>
                <a:sym typeface="Times New Roman"/>
              </a:rPr>
              <a:t>airlines.</a:t>
            </a:r>
            <a:endParaRPr sz="1800">
              <a:latin typeface="Times New Roman"/>
              <a:ea typeface="Times New Roman"/>
              <a:cs typeface="Times New Roman"/>
              <a:sym typeface="Times New Roman"/>
            </a:endParaRPr>
          </a:p>
        </p:txBody>
      </p:sp>
      <p:pic>
        <p:nvPicPr>
          <p:cNvPr id="72" name="Google Shape;72;p15"/>
          <p:cNvPicPr preferRelativeResize="0"/>
          <p:nvPr/>
        </p:nvPicPr>
        <p:blipFill>
          <a:blip r:embed="rId3">
            <a:alphaModFix/>
          </a:blip>
          <a:stretch>
            <a:fillRect/>
          </a:stretch>
        </p:blipFill>
        <p:spPr>
          <a:xfrm>
            <a:off x="384875" y="1339625"/>
            <a:ext cx="2851575" cy="28515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2"/>
          <p:cNvSpPr txBox="1"/>
          <p:nvPr/>
        </p:nvSpPr>
        <p:spPr>
          <a:xfrm>
            <a:off x="0" y="168075"/>
            <a:ext cx="91440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a:solidFill>
                  <a:schemeClr val="dk1"/>
                </a:solidFill>
                <a:latin typeface="Times New Roman"/>
                <a:ea typeface="Times New Roman"/>
                <a:cs typeface="Times New Roman"/>
                <a:sym typeface="Times New Roman"/>
              </a:rPr>
              <a:t>RESULT AND DISCUSSION </a:t>
            </a:r>
            <a:endParaRPr b="1" sz="2600">
              <a:solidFill>
                <a:schemeClr val="dk1"/>
              </a:solidFill>
              <a:latin typeface="Times New Roman"/>
              <a:ea typeface="Times New Roman"/>
              <a:cs typeface="Times New Roman"/>
              <a:sym typeface="Times New Roman"/>
            </a:endParaRPr>
          </a:p>
        </p:txBody>
      </p:sp>
      <p:sp>
        <p:nvSpPr>
          <p:cNvPr id="259" name="Google Shape;259;p42"/>
          <p:cNvSpPr txBox="1"/>
          <p:nvPr/>
        </p:nvSpPr>
        <p:spPr>
          <a:xfrm>
            <a:off x="291600" y="806025"/>
            <a:ext cx="8560800" cy="4125000"/>
          </a:xfrm>
          <a:prstGeom prst="rect">
            <a:avLst/>
          </a:prstGeom>
          <a:noFill/>
          <a:ln>
            <a:noFill/>
          </a:ln>
        </p:spPr>
        <p:txBody>
          <a:bodyPr anchorCtr="0" anchor="t" bIns="91425" lIns="91425" spcFirstLastPara="1" rIns="91425" wrap="square" tIns="91425">
            <a:spAutoFit/>
          </a:bodyPr>
          <a:lstStyle/>
          <a:p>
            <a:pPr indent="-330200" lvl="0" marL="457200" rtl="0" algn="just">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Concluding the previous study, we can claim that “Bagging Regression Tree”, “Random Forest Regression Tree”, “Regression Tree” and MLP models are the most stable models according to their accuracy scores. In addition, as far as the execution time is concerned the best models are “Random Forest Regression Tree” and “Regression tree” and we have considered “Random Forest Regression Tree” for training our ML model.</a:t>
            </a:r>
            <a:endParaRPr sz="1600">
              <a:solidFill>
                <a:schemeClr val="dk1"/>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Char char="❏"/>
            </a:pPr>
            <a:r>
              <a:rPr lang="en" sz="1600">
                <a:latin typeface="Times New Roman"/>
                <a:ea typeface="Times New Roman"/>
                <a:cs typeface="Times New Roman"/>
                <a:sym typeface="Times New Roman"/>
              </a:rPr>
              <a:t>The average </a:t>
            </a:r>
            <a:r>
              <a:rPr lang="en" sz="1600">
                <a:latin typeface="Times New Roman"/>
                <a:ea typeface="Times New Roman"/>
                <a:cs typeface="Times New Roman"/>
                <a:sym typeface="Times New Roman"/>
              </a:rPr>
              <a:t>performance</a:t>
            </a:r>
            <a:r>
              <a:rPr lang="en" sz="1600">
                <a:latin typeface="Times New Roman"/>
                <a:ea typeface="Times New Roman"/>
                <a:cs typeface="Times New Roman"/>
                <a:sym typeface="Times New Roman"/>
              </a:rPr>
              <a:t> accuracy of our model was: </a:t>
            </a:r>
            <a:r>
              <a:rPr b="1" lang="en" sz="1600">
                <a:solidFill>
                  <a:schemeClr val="dk1"/>
                </a:solidFill>
                <a:highlight>
                  <a:srgbClr val="FFFFFF"/>
                </a:highlight>
                <a:latin typeface="Times New Roman"/>
                <a:ea typeface="Times New Roman"/>
                <a:cs typeface="Times New Roman"/>
                <a:sym typeface="Times New Roman"/>
              </a:rPr>
              <a:t>81.51</a:t>
            </a:r>
            <a:r>
              <a:rPr b="1" lang="en" sz="1600">
                <a:latin typeface="Times New Roman"/>
                <a:ea typeface="Times New Roman"/>
                <a:cs typeface="Times New Roman"/>
                <a:sym typeface="Times New Roman"/>
              </a:rPr>
              <a:t>% </a:t>
            </a:r>
            <a:endParaRPr b="1" sz="1600">
              <a:latin typeface="Times New Roman"/>
              <a:ea typeface="Times New Roman"/>
              <a:cs typeface="Times New Roman"/>
              <a:sym typeface="Times New Roman"/>
            </a:endParaRPr>
          </a:p>
          <a:p>
            <a:pPr indent="0" lvl="0" marL="457200" rtl="0" algn="l">
              <a:spcBef>
                <a:spcPts val="0"/>
              </a:spcBef>
              <a:spcAft>
                <a:spcPts val="0"/>
              </a:spcAft>
              <a:buNone/>
            </a:pPr>
            <a:r>
              <a:rPr lang="en" sz="1600">
                <a:latin typeface="Times New Roman"/>
                <a:ea typeface="Times New Roman"/>
                <a:cs typeface="Times New Roman"/>
                <a:sym typeface="Times New Roman"/>
              </a:rPr>
              <a:t> </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solidFill>
                  <a:schemeClr val="dk1"/>
                </a:solidFill>
                <a:latin typeface="Times New Roman"/>
                <a:ea typeface="Times New Roman"/>
                <a:cs typeface="Times New Roman"/>
                <a:sym typeface="Times New Roman"/>
              </a:rPr>
              <a:t>Different different errors:</a:t>
            </a:r>
            <a:endParaRPr sz="16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sz="1600">
                <a:solidFill>
                  <a:schemeClr val="dk1"/>
                </a:solidFill>
                <a:latin typeface="Times New Roman"/>
                <a:ea typeface="Times New Roman"/>
                <a:cs typeface="Times New Roman"/>
                <a:sym typeface="Times New Roman"/>
              </a:rPr>
              <a:t>MAE: </a:t>
            </a:r>
            <a:r>
              <a:rPr b="1" lang="en" sz="1600">
                <a:solidFill>
                  <a:schemeClr val="dk1"/>
                </a:solidFill>
                <a:highlight>
                  <a:srgbClr val="FFFFFF"/>
                </a:highlight>
                <a:latin typeface="Times New Roman"/>
                <a:ea typeface="Times New Roman"/>
                <a:cs typeface="Times New Roman"/>
                <a:sym typeface="Times New Roman"/>
              </a:rPr>
              <a:t>1155.30</a:t>
            </a:r>
            <a:r>
              <a:rPr lang="en" sz="1600">
                <a:solidFill>
                  <a:schemeClr val="dk1"/>
                </a:solidFill>
                <a:latin typeface="Times New Roman"/>
                <a:ea typeface="Times New Roman"/>
                <a:cs typeface="Times New Roman"/>
                <a:sym typeface="Times New Roman"/>
              </a:rPr>
              <a:t>; </a:t>
            </a:r>
            <a:r>
              <a:rPr lang="en" sz="1600">
                <a:solidFill>
                  <a:schemeClr val="dk1"/>
                </a:solidFill>
                <a:latin typeface="Times New Roman"/>
                <a:ea typeface="Times New Roman"/>
                <a:cs typeface="Times New Roman"/>
                <a:sym typeface="Times New Roman"/>
              </a:rPr>
              <a:t>MSE:</a:t>
            </a:r>
            <a:r>
              <a:rPr b="1" lang="en" sz="1600">
                <a:solidFill>
                  <a:schemeClr val="dk1"/>
                </a:solidFill>
                <a:latin typeface="Times New Roman"/>
                <a:ea typeface="Times New Roman"/>
                <a:cs typeface="Times New Roman"/>
                <a:sym typeface="Times New Roman"/>
              </a:rPr>
              <a:t> </a:t>
            </a:r>
            <a:r>
              <a:rPr b="1" lang="en" sz="1600">
                <a:solidFill>
                  <a:schemeClr val="dk1"/>
                </a:solidFill>
                <a:highlight>
                  <a:srgbClr val="FFFFFF"/>
                </a:highlight>
                <a:latin typeface="Times New Roman"/>
                <a:ea typeface="Times New Roman"/>
                <a:cs typeface="Times New Roman"/>
                <a:sym typeface="Times New Roman"/>
              </a:rPr>
              <a:t>3806211.66</a:t>
            </a:r>
            <a:r>
              <a:rPr lang="en" sz="1600">
                <a:solidFill>
                  <a:schemeClr val="dk1"/>
                </a:solidFill>
                <a:latin typeface="Times New Roman"/>
                <a:ea typeface="Times New Roman"/>
                <a:cs typeface="Times New Roman"/>
                <a:sym typeface="Times New Roman"/>
              </a:rPr>
              <a:t>; </a:t>
            </a:r>
            <a:r>
              <a:rPr lang="en" sz="1600">
                <a:solidFill>
                  <a:schemeClr val="dk1"/>
                </a:solidFill>
                <a:latin typeface="Times New Roman"/>
                <a:ea typeface="Times New Roman"/>
                <a:cs typeface="Times New Roman"/>
                <a:sym typeface="Times New Roman"/>
              </a:rPr>
              <a:t>RMSE: </a:t>
            </a:r>
            <a:r>
              <a:rPr b="1" lang="en" sz="1600">
                <a:solidFill>
                  <a:schemeClr val="dk1"/>
                </a:solidFill>
                <a:highlight>
                  <a:srgbClr val="FFFFFF"/>
                </a:highlight>
                <a:latin typeface="Times New Roman"/>
                <a:ea typeface="Times New Roman"/>
                <a:cs typeface="Times New Roman"/>
                <a:sym typeface="Times New Roman"/>
              </a:rPr>
              <a:t>1950.95</a:t>
            </a:r>
            <a:endParaRPr b="1"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latin typeface="Times New Roman"/>
              <a:ea typeface="Times New Roman"/>
              <a:cs typeface="Times New Roman"/>
              <a:sym typeface="Times New Roman"/>
            </a:endParaRPr>
          </a:p>
          <a:p>
            <a:pPr indent="-330200" lvl="0" marL="457200" rtl="0" algn="just">
              <a:spcBef>
                <a:spcPts val="0"/>
              </a:spcBef>
              <a:spcAft>
                <a:spcPts val="0"/>
              </a:spcAft>
              <a:buSzPts val="1600"/>
              <a:buFont typeface="Times New Roman"/>
              <a:buChar char="❏"/>
            </a:pPr>
            <a:r>
              <a:rPr lang="en" sz="1600">
                <a:latin typeface="Times New Roman"/>
                <a:ea typeface="Times New Roman"/>
                <a:cs typeface="Times New Roman"/>
                <a:sym typeface="Times New Roman"/>
              </a:rPr>
              <a:t>Apart from the features selected, there are other features that could improve the prediction accuracy. In the future, this work could be extended to predict the airfare prices for the entire flight map of the airline. Additional experiments on larger airfare data sets are essential, but this initial pilot study highlights the potential of Machine Learning models to guide consumers to make an airfare purchase in the best market period</a:t>
            </a:r>
            <a:endParaRPr sz="1600">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43"/>
          <p:cNvPicPr preferRelativeResize="0"/>
          <p:nvPr/>
        </p:nvPicPr>
        <p:blipFill rotWithShape="1">
          <a:blip r:embed="rId3">
            <a:alphaModFix/>
          </a:blip>
          <a:srcRect b="0" l="1127" r="0" t="0"/>
          <a:stretch/>
        </p:blipFill>
        <p:spPr>
          <a:xfrm>
            <a:off x="1058475" y="177700"/>
            <a:ext cx="7135575" cy="3919325"/>
          </a:xfrm>
          <a:prstGeom prst="rect">
            <a:avLst/>
          </a:prstGeom>
          <a:noFill/>
          <a:ln>
            <a:noFill/>
          </a:ln>
        </p:spPr>
      </p:pic>
      <p:sp>
        <p:nvSpPr>
          <p:cNvPr id="265" name="Google Shape;265;p43"/>
          <p:cNvSpPr/>
          <p:nvPr/>
        </p:nvSpPr>
        <p:spPr>
          <a:xfrm>
            <a:off x="2793450" y="4301375"/>
            <a:ext cx="3737100" cy="57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b="1" lang="en">
                <a:solidFill>
                  <a:schemeClr val="dk1"/>
                </a:solidFill>
                <a:latin typeface="Times New Roman"/>
                <a:ea typeface="Times New Roman"/>
                <a:cs typeface="Times New Roman"/>
                <a:sym typeface="Times New Roman"/>
              </a:rPr>
              <a:t>Figure 7: WebApp Interface (Input)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44"/>
          <p:cNvPicPr preferRelativeResize="0"/>
          <p:nvPr/>
        </p:nvPicPr>
        <p:blipFill rotWithShape="1">
          <a:blip r:embed="rId3">
            <a:alphaModFix/>
          </a:blip>
          <a:srcRect b="0" l="1409" r="0" t="0"/>
          <a:stretch/>
        </p:blipFill>
        <p:spPr>
          <a:xfrm>
            <a:off x="1058475" y="148075"/>
            <a:ext cx="7056600" cy="3692275"/>
          </a:xfrm>
          <a:prstGeom prst="rect">
            <a:avLst/>
          </a:prstGeom>
          <a:noFill/>
          <a:ln>
            <a:noFill/>
          </a:ln>
        </p:spPr>
      </p:pic>
      <p:sp>
        <p:nvSpPr>
          <p:cNvPr id="271" name="Google Shape;271;p44"/>
          <p:cNvSpPr/>
          <p:nvPr/>
        </p:nvSpPr>
        <p:spPr>
          <a:xfrm>
            <a:off x="2597850" y="4088275"/>
            <a:ext cx="3948300" cy="57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t/>
            </a:r>
            <a:endParaRPr b="1">
              <a:solidFill>
                <a:schemeClr val="dk1"/>
              </a:solidFill>
              <a:latin typeface="Times New Roman"/>
              <a:ea typeface="Times New Roman"/>
              <a:cs typeface="Times New Roman"/>
              <a:sym typeface="Times New Roman"/>
            </a:endParaRPr>
          </a:p>
          <a:p>
            <a:pPr indent="0" lvl="0" marL="0" rtl="0" algn="ctr">
              <a:lnSpc>
                <a:spcPct val="150000"/>
              </a:lnSpc>
              <a:spcBef>
                <a:spcPts val="0"/>
              </a:spcBef>
              <a:spcAft>
                <a:spcPts val="0"/>
              </a:spcAft>
              <a:buClr>
                <a:schemeClr val="dk1"/>
              </a:buClr>
              <a:buSzPts val="1100"/>
              <a:buFont typeface="Arial"/>
              <a:buNone/>
            </a:pPr>
            <a:r>
              <a:rPr b="1" lang="en">
                <a:solidFill>
                  <a:schemeClr val="dk1"/>
                </a:solidFill>
                <a:latin typeface="Times New Roman"/>
                <a:ea typeface="Times New Roman"/>
                <a:cs typeface="Times New Roman"/>
                <a:sym typeface="Times New Roman"/>
              </a:rPr>
              <a:t>Figure 8: WebApp Interface (Output)</a:t>
            </a:r>
            <a:endParaRPr b="1">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5"/>
          <p:cNvSpPr txBox="1"/>
          <p:nvPr/>
        </p:nvSpPr>
        <p:spPr>
          <a:xfrm>
            <a:off x="405325" y="2371650"/>
            <a:ext cx="85398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u="sng">
                <a:solidFill>
                  <a:schemeClr val="hlink"/>
                </a:solidFill>
                <a:hlinkClick r:id="rId3"/>
              </a:rPr>
              <a:t>https://flight-fare-predictor-20t.herokuapp.com</a:t>
            </a:r>
            <a:endParaRPr sz="2100"/>
          </a:p>
        </p:txBody>
      </p:sp>
      <p:sp>
        <p:nvSpPr>
          <p:cNvPr id="277" name="Google Shape;277;p45"/>
          <p:cNvSpPr txBox="1"/>
          <p:nvPr/>
        </p:nvSpPr>
        <p:spPr>
          <a:xfrm>
            <a:off x="1984725" y="181700"/>
            <a:ext cx="53112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a:latin typeface="Times New Roman"/>
                <a:ea typeface="Times New Roman"/>
                <a:cs typeface="Times New Roman"/>
                <a:sym typeface="Times New Roman"/>
              </a:rPr>
              <a:t>WEBAPP LINK</a:t>
            </a:r>
            <a:endParaRPr b="1" sz="2600">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6"/>
          <p:cNvSpPr txBox="1"/>
          <p:nvPr/>
        </p:nvSpPr>
        <p:spPr>
          <a:xfrm>
            <a:off x="0" y="100450"/>
            <a:ext cx="91440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a:solidFill>
                  <a:schemeClr val="dk1"/>
                </a:solidFill>
                <a:latin typeface="Times New Roman"/>
                <a:ea typeface="Times New Roman"/>
                <a:cs typeface="Times New Roman"/>
                <a:sym typeface="Times New Roman"/>
              </a:rPr>
              <a:t>CONCLUSION</a:t>
            </a:r>
            <a:endParaRPr b="1" sz="2600">
              <a:solidFill>
                <a:schemeClr val="dk1"/>
              </a:solidFill>
              <a:latin typeface="Times New Roman"/>
              <a:ea typeface="Times New Roman"/>
              <a:cs typeface="Times New Roman"/>
              <a:sym typeface="Times New Roman"/>
            </a:endParaRPr>
          </a:p>
        </p:txBody>
      </p:sp>
      <p:sp>
        <p:nvSpPr>
          <p:cNvPr id="283" name="Google Shape;283;p46"/>
          <p:cNvSpPr txBox="1"/>
          <p:nvPr/>
        </p:nvSpPr>
        <p:spPr>
          <a:xfrm>
            <a:off x="352650" y="798925"/>
            <a:ext cx="8438700" cy="4407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sz="1800">
                <a:highlight>
                  <a:srgbClr val="FFFFFF"/>
                </a:highlight>
                <a:latin typeface="Times New Roman"/>
                <a:ea typeface="Times New Roman"/>
                <a:cs typeface="Times New Roman"/>
                <a:sym typeface="Times New Roman"/>
              </a:rPr>
              <a:t>I</a:t>
            </a:r>
            <a:r>
              <a:rPr lang="en" sz="1800">
                <a:highlight>
                  <a:srgbClr val="FFFFFF"/>
                </a:highlight>
                <a:latin typeface="Times New Roman"/>
                <a:ea typeface="Times New Roman"/>
                <a:cs typeface="Times New Roman"/>
                <a:sym typeface="Times New Roman"/>
              </a:rPr>
              <a:t>n this project to deal with the dynamic price changes in the flight tickets is presented, this gives the information about the highs and lows in the airfares according to the days, weekend and time of the day that is morning, evening and night also the machine learning models in the computational intelligence fields that are evaluated before on different datasets are studied. their accuracy and performances are evaluated and compared in order to get better results in this project. </a:t>
            </a:r>
            <a:r>
              <a:rPr lang="en" sz="1800">
                <a:latin typeface="Times New Roman"/>
                <a:ea typeface="Times New Roman"/>
                <a:cs typeface="Times New Roman"/>
                <a:sym typeface="Times New Roman"/>
              </a:rPr>
              <a:t>The accuracy of the Flight Fare Prediction Webapp model using random forest algorithm is </a:t>
            </a:r>
            <a:r>
              <a:rPr b="1" lang="en" sz="1800">
                <a:latin typeface="Times New Roman"/>
                <a:ea typeface="Times New Roman"/>
                <a:cs typeface="Times New Roman"/>
                <a:sym typeface="Times New Roman"/>
              </a:rPr>
              <a:t>81.51%</a:t>
            </a:r>
            <a:r>
              <a:rPr lang="en" sz="1800">
                <a:latin typeface="Times New Roman"/>
                <a:ea typeface="Times New Roman"/>
                <a:cs typeface="Times New Roman"/>
                <a:sym typeface="Times New Roman"/>
              </a:rPr>
              <a:t> which is greater than the accuracy of other models that we have studied in the research papers. In the future, this work could be extended…………..</a:t>
            </a:r>
            <a:endParaRPr sz="1800">
              <a:latin typeface="Times New Roman"/>
              <a:ea typeface="Times New Roman"/>
              <a:cs typeface="Times New Roman"/>
              <a:sym typeface="Times New Roman"/>
            </a:endParaRPr>
          </a:p>
          <a:p>
            <a:pPr indent="0" lvl="0" marL="0" rtl="0" algn="just">
              <a:lnSpc>
                <a:spcPct val="150000"/>
              </a:lnSpc>
              <a:spcBef>
                <a:spcPts val="1600"/>
              </a:spcBef>
              <a:spcAft>
                <a:spcPts val="1600"/>
              </a:spcAft>
              <a:buClr>
                <a:schemeClr val="dk1"/>
              </a:buClr>
              <a:buSzPts val="1100"/>
              <a:buFont typeface="Arial"/>
              <a:buNone/>
            </a:pPr>
            <a:r>
              <a:t/>
            </a:r>
            <a:endParaRPr sz="1800">
              <a:solidFill>
                <a:srgbClr val="292929"/>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47"/>
          <p:cNvPicPr preferRelativeResize="0"/>
          <p:nvPr/>
        </p:nvPicPr>
        <p:blipFill>
          <a:blip r:embed="rId3">
            <a:alphaModFix/>
          </a:blip>
          <a:stretch>
            <a:fillRect/>
          </a:stretch>
        </p:blipFill>
        <p:spPr>
          <a:xfrm>
            <a:off x="512800" y="96638"/>
            <a:ext cx="8118375" cy="4950225"/>
          </a:xfrm>
          <a:prstGeom prst="rect">
            <a:avLst/>
          </a:prstGeom>
          <a:noFill/>
          <a:ln>
            <a:noFill/>
          </a:ln>
        </p:spPr>
      </p:pic>
      <p:sp>
        <p:nvSpPr>
          <p:cNvPr id="289" name="Google Shape;289;p47"/>
          <p:cNvSpPr txBox="1"/>
          <p:nvPr/>
        </p:nvSpPr>
        <p:spPr>
          <a:xfrm>
            <a:off x="2594300" y="3914875"/>
            <a:ext cx="42825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500">
                <a:solidFill>
                  <a:srgbClr val="F3F3F3"/>
                </a:solidFill>
                <a:latin typeface="Times New Roman"/>
                <a:ea typeface="Times New Roman"/>
                <a:cs typeface="Times New Roman"/>
                <a:sym typeface="Times New Roman"/>
              </a:rPr>
              <a:t>THANK YOU</a:t>
            </a:r>
            <a:endParaRPr b="1" sz="4500">
              <a:solidFill>
                <a:srgbClr val="F3F3F3"/>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ctrTitle"/>
          </p:nvPr>
        </p:nvSpPr>
        <p:spPr>
          <a:xfrm>
            <a:off x="1011650" y="157450"/>
            <a:ext cx="7062000" cy="58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2800">
                <a:solidFill>
                  <a:srgbClr val="000000"/>
                </a:solidFill>
                <a:latin typeface="Times New Roman"/>
                <a:ea typeface="Times New Roman"/>
                <a:cs typeface="Times New Roman"/>
                <a:sym typeface="Times New Roman"/>
              </a:rPr>
              <a:t>EXITING WORK WITH LIMITATIONS</a:t>
            </a:r>
            <a:endParaRPr b="1" sz="2800">
              <a:solidFill>
                <a:srgbClr val="000000"/>
              </a:solidFill>
              <a:latin typeface="Times New Roman"/>
              <a:ea typeface="Times New Roman"/>
              <a:cs typeface="Times New Roman"/>
              <a:sym typeface="Times New Roman"/>
            </a:endParaRPr>
          </a:p>
        </p:txBody>
      </p:sp>
      <p:sp>
        <p:nvSpPr>
          <p:cNvPr id="78" name="Google Shape;78;p16"/>
          <p:cNvSpPr txBox="1"/>
          <p:nvPr/>
        </p:nvSpPr>
        <p:spPr>
          <a:xfrm>
            <a:off x="187825" y="817100"/>
            <a:ext cx="8792700" cy="5069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700">
                <a:solidFill>
                  <a:schemeClr val="dk1"/>
                </a:solidFill>
                <a:latin typeface="Times New Roman"/>
                <a:ea typeface="Times New Roman"/>
                <a:cs typeface="Times New Roman"/>
                <a:sym typeface="Times New Roman"/>
              </a:rPr>
              <a:t>From </a:t>
            </a:r>
            <a:r>
              <a:rPr lang="en" sz="1700">
                <a:solidFill>
                  <a:schemeClr val="dk1"/>
                </a:solidFill>
                <a:latin typeface="Times New Roman"/>
                <a:ea typeface="Times New Roman"/>
                <a:cs typeface="Times New Roman"/>
                <a:sym typeface="Times New Roman"/>
              </a:rPr>
              <a:t>the</a:t>
            </a:r>
            <a:r>
              <a:rPr lang="en" sz="1700">
                <a:solidFill>
                  <a:schemeClr val="dk1"/>
                </a:solidFill>
                <a:latin typeface="Times New Roman"/>
                <a:ea typeface="Times New Roman"/>
                <a:cs typeface="Times New Roman"/>
                <a:sym typeface="Times New Roman"/>
              </a:rPr>
              <a:t> very beginning </a:t>
            </a:r>
            <a:r>
              <a:rPr lang="en" sz="1700">
                <a:solidFill>
                  <a:schemeClr val="dk1"/>
                </a:solidFill>
                <a:latin typeface="Times New Roman"/>
                <a:ea typeface="Times New Roman"/>
                <a:cs typeface="Times New Roman"/>
                <a:sym typeface="Times New Roman"/>
              </a:rPr>
              <a:t>people try to book flights at cheaper cost so for doing that they follow some of these facts-  </a:t>
            </a:r>
            <a:endParaRPr sz="17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330200" lvl="0" marL="457200" rtl="0" algn="just">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Generally, flights after 6 pm are cheaper</a:t>
            </a:r>
            <a:endParaRPr sz="1600">
              <a:solidFill>
                <a:schemeClr val="dk1"/>
              </a:solidFill>
              <a:latin typeface="Times New Roman"/>
              <a:ea typeface="Times New Roman"/>
              <a:cs typeface="Times New Roman"/>
              <a:sym typeface="Times New Roman"/>
            </a:endParaRPr>
          </a:p>
          <a:p>
            <a:pPr indent="0" lvl="0" marL="457200" rtl="0" algn="just">
              <a:spcBef>
                <a:spcPts val="0"/>
              </a:spcBef>
              <a:spcAft>
                <a:spcPts val="0"/>
              </a:spcAft>
              <a:buNone/>
            </a:pPr>
            <a:r>
              <a:rPr lang="en" sz="1600">
                <a:solidFill>
                  <a:schemeClr val="dk1"/>
                </a:solidFill>
                <a:latin typeface="Times New Roman"/>
                <a:ea typeface="Times New Roman"/>
                <a:cs typeface="Times New Roman"/>
                <a:sym typeface="Times New Roman"/>
              </a:rPr>
              <a:t>so people prefer to book flights at that time.</a:t>
            </a:r>
            <a:endParaRPr sz="1600">
              <a:solidFill>
                <a:schemeClr val="dk1"/>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330200" lvl="0" marL="457200" marR="38100" rtl="0" algn="just">
              <a:lnSpc>
                <a:spcPct val="100000"/>
              </a:lnSpc>
              <a:spcBef>
                <a:spcPts val="0"/>
              </a:spcBef>
              <a:spcAft>
                <a:spcPts val="0"/>
              </a:spcAft>
              <a:buClr>
                <a:schemeClr val="dk1"/>
              </a:buClr>
              <a:buSzPts val="1600"/>
              <a:buFont typeface="Times New Roman"/>
              <a:buChar char="❏"/>
            </a:pPr>
            <a:r>
              <a:rPr lang="en" sz="1600">
                <a:solidFill>
                  <a:srgbClr val="202124"/>
                </a:solidFill>
                <a:latin typeface="Times New Roman"/>
                <a:ea typeface="Times New Roman"/>
                <a:cs typeface="Times New Roman"/>
                <a:sym typeface="Times New Roman"/>
              </a:rPr>
              <a:t>Airfares usually go up on Friday and start declining on </a:t>
            </a:r>
            <a:endParaRPr sz="1600">
              <a:solidFill>
                <a:srgbClr val="202124"/>
              </a:solidFill>
              <a:latin typeface="Times New Roman"/>
              <a:ea typeface="Times New Roman"/>
              <a:cs typeface="Times New Roman"/>
              <a:sym typeface="Times New Roman"/>
            </a:endParaRPr>
          </a:p>
          <a:p>
            <a:pPr indent="0" lvl="0" marL="457200" marR="38100" rtl="0" algn="just">
              <a:lnSpc>
                <a:spcPct val="100000"/>
              </a:lnSpc>
              <a:spcBef>
                <a:spcPts val="0"/>
              </a:spcBef>
              <a:spcAft>
                <a:spcPts val="0"/>
              </a:spcAft>
              <a:buNone/>
            </a:pPr>
            <a:r>
              <a:rPr lang="en" sz="1600">
                <a:solidFill>
                  <a:srgbClr val="202124"/>
                </a:solidFill>
                <a:latin typeface="Times New Roman"/>
                <a:ea typeface="Times New Roman"/>
                <a:cs typeface="Times New Roman"/>
                <a:sym typeface="Times New Roman"/>
              </a:rPr>
              <a:t>Monday or Tuesday whereas Wednesday and Thursday</a:t>
            </a:r>
            <a:endParaRPr sz="1600">
              <a:solidFill>
                <a:srgbClr val="202124"/>
              </a:solidFill>
              <a:latin typeface="Times New Roman"/>
              <a:ea typeface="Times New Roman"/>
              <a:cs typeface="Times New Roman"/>
              <a:sym typeface="Times New Roman"/>
            </a:endParaRPr>
          </a:p>
          <a:p>
            <a:pPr indent="0" lvl="0" marL="457200" marR="38100" rtl="0" algn="just">
              <a:lnSpc>
                <a:spcPct val="100000"/>
              </a:lnSpc>
              <a:spcBef>
                <a:spcPts val="0"/>
              </a:spcBef>
              <a:spcAft>
                <a:spcPts val="0"/>
              </a:spcAft>
              <a:buNone/>
            </a:pPr>
            <a:r>
              <a:rPr lang="en" sz="1600">
                <a:solidFill>
                  <a:srgbClr val="202124"/>
                </a:solidFill>
                <a:latin typeface="Times New Roman"/>
                <a:ea typeface="Times New Roman"/>
                <a:cs typeface="Times New Roman"/>
                <a:sym typeface="Times New Roman"/>
              </a:rPr>
              <a:t>are the cheapest days to book airline tickets.</a:t>
            </a:r>
            <a:endParaRPr sz="1600">
              <a:solidFill>
                <a:schemeClr val="dk1"/>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sz="1600">
              <a:latin typeface="Times New Roman"/>
              <a:ea typeface="Times New Roman"/>
              <a:cs typeface="Times New Roman"/>
              <a:sym typeface="Times New Roman"/>
            </a:endParaRPr>
          </a:p>
          <a:p>
            <a:pPr indent="-330200" lvl="0" marL="457200" rtl="0" algn="just">
              <a:spcBef>
                <a:spcPts val="0"/>
              </a:spcBef>
              <a:spcAft>
                <a:spcPts val="0"/>
              </a:spcAft>
              <a:buSzPts val="1600"/>
              <a:buFont typeface="Times New Roman"/>
              <a:buChar char="❏"/>
            </a:pPr>
            <a:r>
              <a:rPr lang="en" sz="1600">
                <a:solidFill>
                  <a:schemeClr val="dk1"/>
                </a:solidFill>
                <a:latin typeface="Times New Roman"/>
                <a:ea typeface="Times New Roman"/>
                <a:cs typeface="Times New Roman"/>
                <a:sym typeface="Times New Roman"/>
              </a:rPr>
              <a:t>According to a survey, to book ticket just 60 days before the flight is considered to be good because  in such situation, we will get the ticket very cheap, the more they delay, the more expensive the ticket will be.</a:t>
            </a:r>
            <a:endParaRPr sz="1600">
              <a:solidFill>
                <a:schemeClr val="dk1"/>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330200" lvl="0" marL="457200" rtl="0" algn="just">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People also use some private companies website or app to buy the tickets for their journey but they don’t know, Is that price is cheaper or not?.</a:t>
            </a:r>
            <a:endParaRPr sz="1600">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700">
              <a:solidFill>
                <a:schemeClr val="dk1"/>
              </a:solidFill>
            </a:endParaRPr>
          </a:p>
          <a:p>
            <a:pPr indent="0" lvl="0" marL="0" rtl="0" algn="l">
              <a:spcBef>
                <a:spcPts val="0"/>
              </a:spcBef>
              <a:spcAft>
                <a:spcPts val="0"/>
              </a:spcAft>
              <a:buNone/>
            </a:pPr>
            <a:r>
              <a:t/>
            </a:r>
            <a:endParaRPr sz="17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p:txBody>
      </p:sp>
      <p:pic>
        <p:nvPicPr>
          <p:cNvPr id="79" name="Google Shape;79;p16"/>
          <p:cNvPicPr preferRelativeResize="0"/>
          <p:nvPr/>
        </p:nvPicPr>
        <p:blipFill>
          <a:blip r:embed="rId3">
            <a:alphaModFix/>
          </a:blip>
          <a:stretch>
            <a:fillRect/>
          </a:stretch>
        </p:blipFill>
        <p:spPr>
          <a:xfrm flipH="1">
            <a:off x="5539401" y="1246100"/>
            <a:ext cx="3517299" cy="2388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728700" y="263100"/>
            <a:ext cx="7672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Times New Roman"/>
                <a:ea typeface="Times New Roman"/>
                <a:cs typeface="Times New Roman"/>
                <a:sym typeface="Times New Roman"/>
              </a:rPr>
              <a:t>PROPOSED WORK AND METHODOLOGY</a:t>
            </a:r>
            <a:endParaRPr b="1">
              <a:solidFill>
                <a:srgbClr val="000000"/>
              </a:solidFill>
              <a:latin typeface="Times New Roman"/>
              <a:ea typeface="Times New Roman"/>
              <a:cs typeface="Times New Roman"/>
              <a:sym typeface="Times New Roman"/>
            </a:endParaRPr>
          </a:p>
        </p:txBody>
      </p:sp>
      <p:sp>
        <p:nvSpPr>
          <p:cNvPr id="85" name="Google Shape;85;p17"/>
          <p:cNvSpPr txBox="1"/>
          <p:nvPr/>
        </p:nvSpPr>
        <p:spPr>
          <a:xfrm>
            <a:off x="173375" y="938450"/>
            <a:ext cx="4909200" cy="3627300"/>
          </a:xfrm>
          <a:prstGeom prst="rect">
            <a:avLst/>
          </a:prstGeom>
          <a:noFill/>
          <a:ln>
            <a:noFill/>
          </a:ln>
        </p:spPr>
        <p:txBody>
          <a:bodyPr anchorCtr="0" anchor="t" bIns="91425" lIns="91425" spcFirstLastPara="1" rIns="91425" wrap="square" tIns="91425">
            <a:spAutoFit/>
          </a:bodyPr>
          <a:lstStyle/>
          <a:p>
            <a:pPr indent="-330200" lvl="0" marL="457200" rtl="0" algn="just">
              <a:lnSpc>
                <a:spcPct val="10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We are providing a platform to the travellers to compare the predicted fare of different airlines according the date, destination, and </a:t>
            </a:r>
            <a:r>
              <a:rPr lang="en" sz="1600">
                <a:solidFill>
                  <a:schemeClr val="dk1"/>
                </a:solidFill>
                <a:latin typeface="Times New Roman"/>
                <a:ea typeface="Times New Roman"/>
                <a:cs typeface="Times New Roman"/>
                <a:sym typeface="Times New Roman"/>
              </a:rPr>
              <a:t>duration, etc. </a:t>
            </a:r>
            <a:r>
              <a:rPr lang="en" sz="1600">
                <a:solidFill>
                  <a:schemeClr val="dk1"/>
                </a:solidFill>
                <a:latin typeface="Times New Roman"/>
                <a:ea typeface="Times New Roman"/>
                <a:cs typeface="Times New Roman"/>
                <a:sym typeface="Times New Roman"/>
              </a:rPr>
              <a:t>so that they can get cheaper flight tickets.</a:t>
            </a:r>
            <a:endParaRPr sz="1600">
              <a:solidFill>
                <a:schemeClr val="dk1"/>
              </a:solidFill>
              <a:latin typeface="Times New Roman"/>
              <a:ea typeface="Times New Roman"/>
              <a:cs typeface="Times New Roman"/>
              <a:sym typeface="Times New Roman"/>
            </a:endParaRPr>
          </a:p>
          <a:p>
            <a:pPr indent="0" lvl="0" marL="457200" rtl="0" algn="just">
              <a:lnSpc>
                <a:spcPct val="100000"/>
              </a:lnSpc>
              <a:spcBef>
                <a:spcPts val="0"/>
              </a:spcBef>
              <a:spcAft>
                <a:spcPts val="0"/>
              </a:spcAft>
              <a:buNone/>
            </a:pPr>
            <a:r>
              <a:rPr lang="en" sz="1600">
                <a:solidFill>
                  <a:schemeClr val="dk1"/>
                </a:solidFill>
                <a:latin typeface="Times New Roman"/>
                <a:ea typeface="Times New Roman"/>
                <a:cs typeface="Times New Roman"/>
                <a:sym typeface="Times New Roman"/>
              </a:rPr>
              <a:t> </a:t>
            </a:r>
            <a:endParaRPr sz="1600">
              <a:solidFill>
                <a:schemeClr val="dk1"/>
              </a:solidFill>
              <a:latin typeface="Times New Roman"/>
              <a:ea typeface="Times New Roman"/>
              <a:cs typeface="Times New Roman"/>
              <a:sym typeface="Times New Roman"/>
            </a:endParaRPr>
          </a:p>
          <a:p>
            <a:pPr indent="-330200" lvl="0" marL="457200" rtl="0" algn="just">
              <a:lnSpc>
                <a:spcPct val="10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Do feature engineering and data preprocessing for the factors involved in Fare prediction.</a:t>
            </a:r>
            <a:endParaRPr sz="1600">
              <a:latin typeface="Times New Roman"/>
              <a:ea typeface="Times New Roman"/>
              <a:cs typeface="Times New Roman"/>
              <a:sym typeface="Times New Roman"/>
            </a:endParaRPr>
          </a:p>
          <a:p>
            <a:pPr indent="0" lvl="0" marL="457200" rtl="0" algn="just">
              <a:lnSpc>
                <a:spcPct val="100000"/>
              </a:lnSpc>
              <a:spcBef>
                <a:spcPts val="0"/>
              </a:spcBef>
              <a:spcAft>
                <a:spcPts val="0"/>
              </a:spcAft>
              <a:buNone/>
            </a:pPr>
            <a:r>
              <a:t/>
            </a:r>
            <a:endParaRPr sz="1600">
              <a:latin typeface="Times New Roman"/>
              <a:ea typeface="Times New Roman"/>
              <a:cs typeface="Times New Roman"/>
              <a:sym typeface="Times New Roman"/>
            </a:endParaRPr>
          </a:p>
          <a:p>
            <a:pPr indent="-330200" lvl="0" marL="457200" rtl="0" algn="just">
              <a:lnSpc>
                <a:spcPct val="10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Analyse the data and bring some meaningful insights using exploratory Data Analysis (EDA).</a:t>
            </a:r>
            <a:endParaRPr sz="1600">
              <a:solidFill>
                <a:schemeClr val="dk1"/>
              </a:solidFill>
              <a:latin typeface="Times New Roman"/>
              <a:ea typeface="Times New Roman"/>
              <a:cs typeface="Times New Roman"/>
              <a:sym typeface="Times New Roman"/>
            </a:endParaRPr>
          </a:p>
          <a:p>
            <a:pPr indent="0" lvl="0" marL="457200" rtl="0" algn="just">
              <a:lnSpc>
                <a:spcPct val="100000"/>
              </a:lnSpc>
              <a:spcBef>
                <a:spcPts val="1600"/>
              </a:spcBef>
              <a:spcAft>
                <a:spcPts val="0"/>
              </a:spcAft>
              <a:buNone/>
            </a:pPr>
            <a:r>
              <a:t/>
            </a:r>
            <a:endParaRPr sz="500">
              <a:solidFill>
                <a:schemeClr val="dk1"/>
              </a:solidFill>
              <a:latin typeface="Times New Roman"/>
              <a:ea typeface="Times New Roman"/>
              <a:cs typeface="Times New Roman"/>
              <a:sym typeface="Times New Roman"/>
            </a:endParaRPr>
          </a:p>
          <a:p>
            <a:pPr indent="-330200" lvl="0" marL="457200" rtl="0" algn="just">
              <a:spcBef>
                <a:spcPts val="160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Build a user friendly ‘</a:t>
            </a:r>
            <a:r>
              <a:rPr b="1" lang="en" sz="1600">
                <a:solidFill>
                  <a:schemeClr val="dk1"/>
                </a:solidFill>
                <a:latin typeface="Times New Roman"/>
                <a:ea typeface="Times New Roman"/>
                <a:cs typeface="Times New Roman"/>
                <a:sym typeface="Times New Roman"/>
              </a:rPr>
              <a:t>webapp</a:t>
            </a:r>
            <a:r>
              <a:rPr lang="en" sz="1600">
                <a:solidFill>
                  <a:schemeClr val="dk1"/>
                </a:solidFill>
                <a:latin typeface="Times New Roman"/>
                <a:ea typeface="Times New Roman"/>
                <a:cs typeface="Times New Roman"/>
                <a:sym typeface="Times New Roman"/>
              </a:rPr>
              <a:t>’ that can predict airfare of various airlines to get flights at very low. </a:t>
            </a:r>
            <a:endParaRPr sz="1600">
              <a:solidFill>
                <a:schemeClr val="dk1"/>
              </a:solidFill>
              <a:latin typeface="Times New Roman"/>
              <a:ea typeface="Times New Roman"/>
              <a:cs typeface="Times New Roman"/>
              <a:sym typeface="Times New Roman"/>
            </a:endParaRPr>
          </a:p>
        </p:txBody>
      </p:sp>
      <p:pic>
        <p:nvPicPr>
          <p:cNvPr id="86" name="Google Shape;86;p17"/>
          <p:cNvPicPr preferRelativeResize="0"/>
          <p:nvPr/>
        </p:nvPicPr>
        <p:blipFill>
          <a:blip r:embed="rId3">
            <a:alphaModFix/>
          </a:blip>
          <a:stretch>
            <a:fillRect/>
          </a:stretch>
        </p:blipFill>
        <p:spPr>
          <a:xfrm>
            <a:off x="5372700" y="1604175"/>
            <a:ext cx="3331550" cy="2305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2175575" y="406750"/>
            <a:ext cx="5388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latin typeface="Times New Roman"/>
                <a:ea typeface="Times New Roman"/>
                <a:cs typeface="Times New Roman"/>
                <a:sym typeface="Times New Roman"/>
              </a:rPr>
              <a:t>NOVELTY OF THE PROJECT</a:t>
            </a:r>
            <a:endParaRPr b="1">
              <a:solidFill>
                <a:srgbClr val="000000"/>
              </a:solidFill>
              <a:latin typeface="Times New Roman"/>
              <a:ea typeface="Times New Roman"/>
              <a:cs typeface="Times New Roman"/>
              <a:sym typeface="Times New Roman"/>
            </a:endParaRPr>
          </a:p>
        </p:txBody>
      </p:sp>
      <p:sp>
        <p:nvSpPr>
          <p:cNvPr id="92" name="Google Shape;92;p18"/>
          <p:cNvSpPr txBox="1"/>
          <p:nvPr/>
        </p:nvSpPr>
        <p:spPr>
          <a:xfrm>
            <a:off x="3550075" y="903250"/>
            <a:ext cx="5477400" cy="3421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Transfer of information from various branches would become easier and faster.</a:t>
            </a:r>
            <a:endParaRPr sz="1800">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t/>
            </a:r>
            <a:endParaRPr sz="1800">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Travellers can compare predicted airfare of various airlines on one platform So, It will be convenient for them.</a:t>
            </a:r>
            <a:endParaRPr sz="1800">
              <a:solidFill>
                <a:schemeClr val="dk1"/>
              </a:solidFill>
              <a:latin typeface="Times New Roman"/>
              <a:ea typeface="Times New Roman"/>
              <a:cs typeface="Times New Roman"/>
              <a:sym typeface="Times New Roman"/>
            </a:endParaRPr>
          </a:p>
          <a:p>
            <a:pPr indent="-342900" lvl="0" marL="457200" rtl="0" algn="just">
              <a:lnSpc>
                <a:spcPct val="115000"/>
              </a:lnSpc>
              <a:spcBef>
                <a:spcPts val="160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Helpful for travellers to book cheapest flight.</a:t>
            </a:r>
            <a:endParaRPr sz="1800">
              <a:solidFill>
                <a:schemeClr val="dk1"/>
              </a:solidFill>
              <a:latin typeface="Times New Roman"/>
              <a:ea typeface="Times New Roman"/>
              <a:cs typeface="Times New Roman"/>
              <a:sym typeface="Times New Roman"/>
            </a:endParaRPr>
          </a:p>
          <a:p>
            <a:pPr indent="-342900" lvl="0" marL="457200" rtl="0" algn="just">
              <a:lnSpc>
                <a:spcPct val="115000"/>
              </a:lnSpc>
              <a:spcBef>
                <a:spcPts val="160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Good accuracy, user friendly, and time saving.</a:t>
            </a:r>
            <a:endParaRPr sz="1800">
              <a:solidFill>
                <a:schemeClr val="dk1"/>
              </a:solidFill>
              <a:latin typeface="Times New Roman"/>
              <a:ea typeface="Times New Roman"/>
              <a:cs typeface="Times New Roman"/>
              <a:sym typeface="Times New Roman"/>
            </a:endParaRPr>
          </a:p>
        </p:txBody>
      </p:sp>
      <p:pic>
        <p:nvPicPr>
          <p:cNvPr id="93" name="Google Shape;93;p18"/>
          <p:cNvPicPr preferRelativeResize="0"/>
          <p:nvPr/>
        </p:nvPicPr>
        <p:blipFill>
          <a:blip r:embed="rId3">
            <a:alphaModFix/>
          </a:blip>
          <a:stretch>
            <a:fillRect/>
          </a:stretch>
        </p:blipFill>
        <p:spPr>
          <a:xfrm>
            <a:off x="179350" y="1346100"/>
            <a:ext cx="3128325" cy="2778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2607900" y="403575"/>
            <a:ext cx="3928200" cy="562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sz="3100">
                <a:solidFill>
                  <a:srgbClr val="000000"/>
                </a:solidFill>
                <a:latin typeface="Times New Roman"/>
                <a:ea typeface="Times New Roman"/>
                <a:cs typeface="Times New Roman"/>
                <a:sym typeface="Times New Roman"/>
              </a:rPr>
              <a:t>REAL TIME USAGE</a:t>
            </a:r>
            <a:r>
              <a:rPr lang="en"/>
              <a:t> </a:t>
            </a:r>
            <a:endParaRPr/>
          </a:p>
        </p:txBody>
      </p:sp>
      <p:sp>
        <p:nvSpPr>
          <p:cNvPr id="99" name="Google Shape;99;p19"/>
          <p:cNvSpPr txBox="1"/>
          <p:nvPr/>
        </p:nvSpPr>
        <p:spPr>
          <a:xfrm>
            <a:off x="387725" y="1232700"/>
            <a:ext cx="5670300" cy="3509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100"/>
              <a:buFont typeface="Arial"/>
              <a:buNone/>
            </a:pPr>
            <a:r>
              <a:rPr lang="en" sz="1800">
                <a:solidFill>
                  <a:schemeClr val="dk1"/>
                </a:solidFill>
                <a:latin typeface="Times New Roman"/>
                <a:ea typeface="Times New Roman"/>
                <a:cs typeface="Times New Roman"/>
                <a:sym typeface="Times New Roman"/>
              </a:rPr>
              <a:t>In t</a:t>
            </a:r>
            <a:r>
              <a:rPr lang="en" sz="1800">
                <a:solidFill>
                  <a:schemeClr val="dk1"/>
                </a:solidFill>
                <a:latin typeface="Times New Roman"/>
                <a:ea typeface="Times New Roman"/>
                <a:cs typeface="Times New Roman"/>
                <a:sym typeface="Times New Roman"/>
              </a:rPr>
              <a:t>he current scenario, many airlines change ticket prices for their revenue management. The airline may increase the prices when the demand is to be expected to increase the capacity and many people are unaware about it. </a:t>
            </a:r>
            <a:endParaRPr sz="1800">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t/>
            </a:r>
            <a:endParaRPr sz="1800">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en" sz="1800">
                <a:solidFill>
                  <a:schemeClr val="dk1"/>
                </a:solidFill>
                <a:latin typeface="Times New Roman"/>
                <a:ea typeface="Times New Roman"/>
                <a:cs typeface="Times New Roman"/>
                <a:sym typeface="Times New Roman"/>
              </a:rPr>
              <a:t>To estimate the minimum airfare , we have been collected the data for a specific air route including the features like departure time, arrival time and airways over a specific period.</a:t>
            </a:r>
            <a:endParaRPr sz="1800">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t/>
            </a:r>
            <a:endParaRPr sz="1800">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en" sz="1800">
                <a:solidFill>
                  <a:schemeClr val="dk1"/>
                </a:solidFill>
                <a:latin typeface="Times New Roman"/>
                <a:ea typeface="Times New Roman"/>
                <a:cs typeface="Times New Roman"/>
                <a:sym typeface="Times New Roman"/>
              </a:rPr>
              <a:t>Through this web app people can get minimum fare price for their journey and save more money.</a:t>
            </a:r>
            <a:endParaRPr sz="1800">
              <a:solidFill>
                <a:schemeClr val="dk1"/>
              </a:solidFill>
              <a:latin typeface="Times New Roman"/>
              <a:ea typeface="Times New Roman"/>
              <a:cs typeface="Times New Roman"/>
              <a:sym typeface="Times New Roman"/>
            </a:endParaRPr>
          </a:p>
        </p:txBody>
      </p:sp>
      <p:pic>
        <p:nvPicPr>
          <p:cNvPr id="100" name="Google Shape;100;p19"/>
          <p:cNvPicPr preferRelativeResize="0"/>
          <p:nvPr/>
        </p:nvPicPr>
        <p:blipFill>
          <a:blip r:embed="rId3">
            <a:alphaModFix/>
          </a:blip>
          <a:stretch>
            <a:fillRect/>
          </a:stretch>
        </p:blipFill>
        <p:spPr>
          <a:xfrm>
            <a:off x="6058025" y="1578000"/>
            <a:ext cx="2889300" cy="2818800"/>
          </a:xfrm>
          <a:prstGeom prst="ellipse">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975775" y="294450"/>
            <a:ext cx="7243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Times New Roman"/>
                <a:ea typeface="Times New Roman"/>
                <a:cs typeface="Times New Roman"/>
                <a:sym typeface="Times New Roman"/>
              </a:rPr>
              <a:t>HARDWARE REQUIRED</a:t>
            </a:r>
            <a:endParaRPr b="1">
              <a:solidFill>
                <a:srgbClr val="000000"/>
              </a:solidFill>
              <a:latin typeface="Times New Roman"/>
              <a:ea typeface="Times New Roman"/>
              <a:cs typeface="Times New Roman"/>
              <a:sym typeface="Times New Roman"/>
            </a:endParaRPr>
          </a:p>
        </p:txBody>
      </p:sp>
      <p:sp>
        <p:nvSpPr>
          <p:cNvPr id="106" name="Google Shape;106;p20"/>
          <p:cNvSpPr txBox="1"/>
          <p:nvPr/>
        </p:nvSpPr>
        <p:spPr>
          <a:xfrm>
            <a:off x="59050" y="975775"/>
            <a:ext cx="4578900" cy="2570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900"/>
              <a:t>Minimum</a:t>
            </a:r>
            <a:r>
              <a:rPr lang="en" sz="1900"/>
              <a:t> </a:t>
            </a:r>
            <a:r>
              <a:rPr lang="en" sz="1900"/>
              <a:t>Laptop hardware requirements</a:t>
            </a:r>
            <a:endParaRPr sz="1900"/>
          </a:p>
          <a:p>
            <a:pPr indent="-323850" lvl="0" marL="457200" rtl="0" algn="l">
              <a:lnSpc>
                <a:spcPct val="150000"/>
              </a:lnSpc>
              <a:spcBef>
                <a:spcPts val="0"/>
              </a:spcBef>
              <a:spcAft>
                <a:spcPts val="0"/>
              </a:spcAft>
              <a:buSzPts val="1500"/>
              <a:buChar char="❏"/>
            </a:pPr>
            <a:r>
              <a:rPr lang="en" sz="1500"/>
              <a:t>Processor - i5</a:t>
            </a:r>
            <a:endParaRPr sz="1500"/>
          </a:p>
          <a:p>
            <a:pPr indent="-323850" lvl="0" marL="457200" rtl="0" algn="l">
              <a:lnSpc>
                <a:spcPct val="150000"/>
              </a:lnSpc>
              <a:spcBef>
                <a:spcPts val="0"/>
              </a:spcBef>
              <a:spcAft>
                <a:spcPts val="0"/>
              </a:spcAft>
              <a:buSzPts val="1500"/>
              <a:buChar char="❏"/>
            </a:pPr>
            <a:r>
              <a:rPr lang="en" sz="1500"/>
              <a:t>RAM - 4GB</a:t>
            </a:r>
            <a:endParaRPr sz="1500"/>
          </a:p>
          <a:p>
            <a:pPr indent="-323850" lvl="0" marL="457200" rtl="0" algn="l">
              <a:lnSpc>
                <a:spcPct val="150000"/>
              </a:lnSpc>
              <a:spcBef>
                <a:spcPts val="0"/>
              </a:spcBef>
              <a:spcAft>
                <a:spcPts val="0"/>
              </a:spcAft>
              <a:buSzPts val="1500"/>
              <a:buChar char="❏"/>
            </a:pPr>
            <a:r>
              <a:rPr lang="en" sz="1500"/>
              <a:t>SSD- 128MB (for faster execution)</a:t>
            </a:r>
            <a:endParaRPr sz="1500"/>
          </a:p>
          <a:p>
            <a:pPr indent="-323850" lvl="0" marL="457200" rtl="0" algn="l">
              <a:lnSpc>
                <a:spcPct val="150000"/>
              </a:lnSpc>
              <a:spcBef>
                <a:spcPts val="0"/>
              </a:spcBef>
              <a:spcAft>
                <a:spcPts val="0"/>
              </a:spcAft>
              <a:buSzPts val="1500"/>
              <a:buChar char="❏"/>
            </a:pPr>
            <a:r>
              <a:rPr lang="en" sz="1500"/>
              <a:t>HDD - 1 TB</a:t>
            </a:r>
            <a:endParaRPr sz="1500"/>
          </a:p>
          <a:p>
            <a:pPr indent="-323850" lvl="0" marL="457200" rtl="0" algn="l">
              <a:lnSpc>
                <a:spcPct val="150000"/>
              </a:lnSpc>
              <a:spcBef>
                <a:spcPts val="0"/>
              </a:spcBef>
              <a:spcAft>
                <a:spcPts val="0"/>
              </a:spcAft>
              <a:buSzPts val="1500"/>
              <a:buChar char="❏"/>
            </a:pPr>
            <a:r>
              <a:rPr lang="en" sz="1500"/>
              <a:t>Graphics Card - 2GB</a:t>
            </a:r>
            <a:endParaRPr sz="1500"/>
          </a:p>
          <a:p>
            <a:pPr indent="0" lvl="0" marL="457200" rtl="0" algn="l">
              <a:lnSpc>
                <a:spcPct val="150000"/>
              </a:lnSpc>
              <a:spcBef>
                <a:spcPts val="0"/>
              </a:spcBef>
              <a:spcAft>
                <a:spcPts val="0"/>
              </a:spcAft>
              <a:buNone/>
            </a:pPr>
            <a:r>
              <a:t/>
            </a:r>
            <a:endParaRPr/>
          </a:p>
        </p:txBody>
      </p:sp>
      <p:pic>
        <p:nvPicPr>
          <p:cNvPr id="107" name="Google Shape;107;p20"/>
          <p:cNvPicPr preferRelativeResize="0"/>
          <p:nvPr/>
        </p:nvPicPr>
        <p:blipFill>
          <a:blip r:embed="rId3">
            <a:alphaModFix/>
          </a:blip>
          <a:stretch>
            <a:fillRect/>
          </a:stretch>
        </p:blipFill>
        <p:spPr>
          <a:xfrm>
            <a:off x="5656400" y="1025800"/>
            <a:ext cx="1354099" cy="1256725"/>
          </a:xfrm>
          <a:prstGeom prst="rect">
            <a:avLst/>
          </a:prstGeom>
          <a:noFill/>
          <a:ln>
            <a:noFill/>
          </a:ln>
        </p:spPr>
      </p:pic>
      <p:pic>
        <p:nvPicPr>
          <p:cNvPr id="108" name="Google Shape;108;p20"/>
          <p:cNvPicPr preferRelativeResize="0"/>
          <p:nvPr/>
        </p:nvPicPr>
        <p:blipFill rotWithShape="1">
          <a:blip r:embed="rId4">
            <a:alphaModFix/>
          </a:blip>
          <a:srcRect b="4243" l="18988" r="14548" t="5658"/>
          <a:stretch/>
        </p:blipFill>
        <p:spPr>
          <a:xfrm>
            <a:off x="7479113" y="975775"/>
            <a:ext cx="1090376" cy="1478126"/>
          </a:xfrm>
          <a:prstGeom prst="rect">
            <a:avLst/>
          </a:prstGeom>
          <a:noFill/>
          <a:ln>
            <a:noFill/>
          </a:ln>
        </p:spPr>
      </p:pic>
      <p:pic>
        <p:nvPicPr>
          <p:cNvPr id="109" name="Google Shape;109;p20"/>
          <p:cNvPicPr preferRelativeResize="0"/>
          <p:nvPr/>
        </p:nvPicPr>
        <p:blipFill rotWithShape="1">
          <a:blip r:embed="rId5">
            <a:alphaModFix/>
          </a:blip>
          <a:srcRect b="17194" l="0" r="0" t="14001"/>
          <a:stretch/>
        </p:blipFill>
        <p:spPr>
          <a:xfrm flipH="1">
            <a:off x="4722200" y="3294438"/>
            <a:ext cx="2321600" cy="1597350"/>
          </a:xfrm>
          <a:prstGeom prst="rect">
            <a:avLst/>
          </a:prstGeom>
          <a:noFill/>
          <a:ln>
            <a:noFill/>
          </a:ln>
        </p:spPr>
      </p:pic>
      <p:pic>
        <p:nvPicPr>
          <p:cNvPr id="110" name="Google Shape;110;p20"/>
          <p:cNvPicPr preferRelativeResize="0"/>
          <p:nvPr/>
        </p:nvPicPr>
        <p:blipFill rotWithShape="1">
          <a:blip r:embed="rId6">
            <a:alphaModFix/>
          </a:blip>
          <a:srcRect b="9438" l="0" r="0" t="12166"/>
          <a:stretch/>
        </p:blipFill>
        <p:spPr>
          <a:xfrm>
            <a:off x="7128050" y="3546175"/>
            <a:ext cx="1561225" cy="1223875"/>
          </a:xfrm>
          <a:prstGeom prst="rect">
            <a:avLst/>
          </a:prstGeom>
          <a:noFill/>
          <a:ln>
            <a:noFill/>
          </a:ln>
        </p:spPr>
      </p:pic>
      <p:pic>
        <p:nvPicPr>
          <p:cNvPr id="111" name="Google Shape;111;p20"/>
          <p:cNvPicPr preferRelativeResize="0"/>
          <p:nvPr/>
        </p:nvPicPr>
        <p:blipFill rotWithShape="1">
          <a:blip r:embed="rId7">
            <a:alphaModFix/>
          </a:blip>
          <a:srcRect b="33681" l="0" r="0" t="33494"/>
          <a:stretch/>
        </p:blipFill>
        <p:spPr>
          <a:xfrm>
            <a:off x="6042925" y="2639250"/>
            <a:ext cx="2000250" cy="656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975775" y="294450"/>
            <a:ext cx="7243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Times New Roman"/>
                <a:ea typeface="Times New Roman"/>
                <a:cs typeface="Times New Roman"/>
                <a:sym typeface="Times New Roman"/>
              </a:rPr>
              <a:t>SOFTWARE</a:t>
            </a:r>
            <a:r>
              <a:rPr b="1" lang="en">
                <a:solidFill>
                  <a:srgbClr val="000000"/>
                </a:solidFill>
                <a:latin typeface="Times New Roman"/>
                <a:ea typeface="Times New Roman"/>
                <a:cs typeface="Times New Roman"/>
                <a:sym typeface="Times New Roman"/>
              </a:rPr>
              <a:t> REQUIRED</a:t>
            </a:r>
            <a:endParaRPr b="1">
              <a:solidFill>
                <a:srgbClr val="000000"/>
              </a:solidFill>
              <a:latin typeface="Times New Roman"/>
              <a:ea typeface="Times New Roman"/>
              <a:cs typeface="Times New Roman"/>
              <a:sym typeface="Times New Roman"/>
            </a:endParaRPr>
          </a:p>
        </p:txBody>
      </p:sp>
      <p:sp>
        <p:nvSpPr>
          <p:cNvPr id="117" name="Google Shape;117;p21"/>
          <p:cNvSpPr txBox="1"/>
          <p:nvPr/>
        </p:nvSpPr>
        <p:spPr>
          <a:xfrm>
            <a:off x="229025" y="1081375"/>
            <a:ext cx="5152800" cy="40194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1"/>
              </a:buClr>
              <a:buSzPts val="1600"/>
              <a:buChar char="❏"/>
            </a:pPr>
            <a:r>
              <a:rPr lang="en" sz="1600">
                <a:solidFill>
                  <a:schemeClr val="dk1"/>
                </a:solidFill>
              </a:rPr>
              <a:t>Datasets (for Analysis and Visualization)</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Jupyter notebook</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Heroku (Cloud)</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Flask(Web Framework)</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Pycharm (IDE)</a:t>
            </a:r>
            <a:endParaRPr/>
          </a:p>
          <a:p>
            <a:pPr indent="0" lvl="0" marL="0" rtl="0" algn="l">
              <a:lnSpc>
                <a:spcPct val="115000"/>
              </a:lnSpc>
              <a:spcBef>
                <a:spcPts val="1600"/>
              </a:spcBef>
              <a:spcAft>
                <a:spcPts val="0"/>
              </a:spcAft>
              <a:buNone/>
            </a:pPr>
            <a:r>
              <a:rPr b="1" lang="en" sz="1600">
                <a:solidFill>
                  <a:schemeClr val="dk1"/>
                </a:solidFill>
              </a:rPr>
              <a:t>Programming Languages used:</a:t>
            </a:r>
            <a:endParaRPr b="1" sz="1600">
              <a:solidFill>
                <a:schemeClr val="dk1"/>
              </a:solidFill>
            </a:endParaRPr>
          </a:p>
          <a:p>
            <a:pPr indent="0" lvl="0" marL="0" rtl="0" algn="l">
              <a:lnSpc>
                <a:spcPct val="115000"/>
              </a:lnSpc>
              <a:spcBef>
                <a:spcPts val="0"/>
              </a:spcBef>
              <a:spcAft>
                <a:spcPts val="0"/>
              </a:spcAft>
              <a:buNone/>
            </a:pPr>
            <a:r>
              <a:rPr lang="en" sz="1600">
                <a:solidFill>
                  <a:schemeClr val="dk1"/>
                </a:solidFill>
              </a:rPr>
              <a:t>➔ Python (3.9.0)</a:t>
            </a:r>
            <a:r>
              <a:rPr lang="en" sz="1600">
                <a:solidFill>
                  <a:schemeClr val="dk1"/>
                </a:solidFill>
              </a:rPr>
              <a:t> for </a:t>
            </a:r>
            <a:r>
              <a:rPr lang="en" sz="1600">
                <a:solidFill>
                  <a:schemeClr val="dk1"/>
                </a:solidFill>
              </a:rPr>
              <a:t>Machine Learning and </a:t>
            </a:r>
            <a:r>
              <a:rPr lang="en" sz="1600">
                <a:solidFill>
                  <a:schemeClr val="dk1"/>
                </a:solidFill>
              </a:rPr>
              <a:t>making Webapp </a:t>
            </a:r>
            <a:endParaRPr sz="1600">
              <a:solidFill>
                <a:schemeClr val="dk1"/>
              </a:solidFill>
            </a:endParaRPr>
          </a:p>
          <a:p>
            <a:pPr indent="0" lvl="0" marL="0" rtl="0" algn="l">
              <a:lnSpc>
                <a:spcPct val="115000"/>
              </a:lnSpc>
              <a:spcBef>
                <a:spcPts val="0"/>
              </a:spcBef>
              <a:spcAft>
                <a:spcPts val="0"/>
              </a:spcAft>
              <a:buNone/>
            </a:pPr>
            <a:r>
              <a:rPr lang="en" sz="1600">
                <a:solidFill>
                  <a:schemeClr val="dk1"/>
                </a:solidFill>
              </a:rPr>
              <a:t>➔ HTML (HTML5) for making frontend of webapp</a:t>
            </a:r>
            <a:endParaRPr sz="1600">
              <a:solidFill>
                <a:schemeClr val="dk1"/>
              </a:solidFill>
            </a:endParaRPr>
          </a:p>
          <a:p>
            <a:pPr indent="0" lvl="0" marL="0" rtl="0" algn="l">
              <a:lnSpc>
                <a:spcPct val="115000"/>
              </a:lnSpc>
              <a:spcBef>
                <a:spcPts val="0"/>
              </a:spcBef>
              <a:spcAft>
                <a:spcPts val="0"/>
              </a:spcAft>
              <a:buNone/>
            </a:pPr>
            <a:r>
              <a:t/>
            </a:r>
            <a:endParaRPr sz="1600">
              <a:solidFill>
                <a:schemeClr val="dk1"/>
              </a:solidFill>
            </a:endParaRPr>
          </a:p>
          <a:p>
            <a:pPr indent="0" lvl="0" marL="0" rtl="0" algn="l">
              <a:lnSpc>
                <a:spcPct val="115000"/>
              </a:lnSpc>
              <a:spcBef>
                <a:spcPts val="0"/>
              </a:spcBef>
              <a:spcAft>
                <a:spcPts val="0"/>
              </a:spcAft>
              <a:buNone/>
            </a:pPr>
            <a:r>
              <a:rPr b="1" lang="en" sz="1600">
                <a:solidFill>
                  <a:schemeClr val="dk1"/>
                </a:solidFill>
              </a:rPr>
              <a:t>Python Libraries used</a:t>
            </a:r>
            <a:r>
              <a:rPr lang="en" sz="1600">
                <a:solidFill>
                  <a:schemeClr val="dk1"/>
                </a:solidFill>
              </a:rPr>
              <a:t>:</a:t>
            </a:r>
            <a:endParaRPr sz="1600">
              <a:solidFill>
                <a:schemeClr val="dk1"/>
              </a:solidFill>
            </a:endParaRPr>
          </a:p>
          <a:p>
            <a:pPr indent="0" lvl="0" marL="0" rtl="0" algn="l">
              <a:lnSpc>
                <a:spcPct val="115000"/>
              </a:lnSpc>
              <a:spcBef>
                <a:spcPts val="0"/>
              </a:spcBef>
              <a:spcAft>
                <a:spcPts val="0"/>
              </a:spcAft>
              <a:buNone/>
            </a:pPr>
            <a:r>
              <a:rPr lang="en" sz="1600">
                <a:solidFill>
                  <a:schemeClr val="dk1"/>
                </a:solidFill>
              </a:rPr>
              <a:t>➔ </a:t>
            </a:r>
            <a:r>
              <a:rPr lang="en" sz="1500">
                <a:solidFill>
                  <a:schemeClr val="dk1"/>
                </a:solidFill>
              </a:rPr>
              <a:t>numpy</a:t>
            </a:r>
            <a:r>
              <a:rPr lang="en" sz="1500">
                <a:solidFill>
                  <a:schemeClr val="dk1"/>
                </a:solidFill>
                <a:highlight>
                  <a:srgbClr val="FFFFFF"/>
                </a:highlight>
              </a:rPr>
              <a:t>(1.16.5)</a:t>
            </a:r>
            <a:r>
              <a:rPr lang="en" sz="1500">
                <a:solidFill>
                  <a:schemeClr val="dk1"/>
                </a:solidFill>
              </a:rPr>
              <a:t>, matplotlib(</a:t>
            </a:r>
            <a:r>
              <a:rPr lang="en" sz="1500">
                <a:solidFill>
                  <a:schemeClr val="dk1"/>
                </a:solidFill>
                <a:highlight>
                  <a:srgbClr val="FFFFFF"/>
                </a:highlight>
              </a:rPr>
              <a:t>3.1.1</a:t>
            </a:r>
            <a:r>
              <a:rPr lang="en" sz="1500">
                <a:solidFill>
                  <a:schemeClr val="dk1"/>
                </a:solidFill>
              </a:rPr>
              <a:t>), sklearn(</a:t>
            </a:r>
            <a:r>
              <a:rPr lang="en" sz="1500">
                <a:solidFill>
                  <a:schemeClr val="dk1"/>
                </a:solidFill>
                <a:highlight>
                  <a:srgbClr val="FFFFFF"/>
                </a:highlight>
              </a:rPr>
              <a:t>0.21.3</a:t>
            </a:r>
            <a:r>
              <a:rPr lang="en" sz="1500">
                <a:solidFill>
                  <a:schemeClr val="dk1"/>
                </a:solidFill>
              </a:rPr>
              <a:t>),              seaborn(</a:t>
            </a:r>
            <a:r>
              <a:rPr lang="en" sz="1500">
                <a:solidFill>
                  <a:schemeClr val="dk1"/>
                </a:solidFill>
                <a:highlight>
                  <a:srgbClr val="FFFFFF"/>
                </a:highlight>
              </a:rPr>
              <a:t>0.9.0</a:t>
            </a:r>
            <a:r>
              <a:rPr lang="en" sz="1500">
                <a:solidFill>
                  <a:schemeClr val="dk1"/>
                </a:solidFill>
              </a:rPr>
              <a:t>), pandas(</a:t>
            </a:r>
            <a:r>
              <a:rPr lang="en" sz="1500">
                <a:solidFill>
                  <a:schemeClr val="dk1"/>
                </a:solidFill>
                <a:highlight>
                  <a:srgbClr val="FFFFFF"/>
                </a:highlight>
              </a:rPr>
              <a:t>0.25.1</a:t>
            </a:r>
            <a:r>
              <a:rPr lang="en" sz="1500">
                <a:solidFill>
                  <a:schemeClr val="dk1"/>
                </a:solidFill>
              </a:rPr>
              <a:t>), etc.</a:t>
            </a:r>
            <a:endParaRPr sz="1500">
              <a:solidFill>
                <a:schemeClr val="dk1"/>
              </a:solidFill>
            </a:endParaRPr>
          </a:p>
        </p:txBody>
      </p:sp>
      <p:pic>
        <p:nvPicPr>
          <p:cNvPr id="118" name="Google Shape;118;p21"/>
          <p:cNvPicPr preferRelativeResize="0"/>
          <p:nvPr/>
        </p:nvPicPr>
        <p:blipFill rotWithShape="1">
          <a:blip r:embed="rId3">
            <a:alphaModFix/>
          </a:blip>
          <a:srcRect b="12552" l="4295" r="5832" t="12731"/>
          <a:stretch/>
        </p:blipFill>
        <p:spPr>
          <a:xfrm>
            <a:off x="4204375" y="1884525"/>
            <a:ext cx="1806000" cy="505675"/>
          </a:xfrm>
          <a:prstGeom prst="rect">
            <a:avLst/>
          </a:prstGeom>
          <a:noFill/>
          <a:ln>
            <a:noFill/>
          </a:ln>
        </p:spPr>
      </p:pic>
      <p:pic>
        <p:nvPicPr>
          <p:cNvPr id="119" name="Google Shape;119;p21"/>
          <p:cNvPicPr preferRelativeResize="0"/>
          <p:nvPr/>
        </p:nvPicPr>
        <p:blipFill rotWithShape="1">
          <a:blip r:embed="rId4">
            <a:alphaModFix/>
          </a:blip>
          <a:srcRect b="2915" l="5219" r="4011" t="3037"/>
          <a:stretch/>
        </p:blipFill>
        <p:spPr>
          <a:xfrm>
            <a:off x="4247725" y="2526450"/>
            <a:ext cx="1806000" cy="411775"/>
          </a:xfrm>
          <a:prstGeom prst="rect">
            <a:avLst/>
          </a:prstGeom>
          <a:noFill/>
          <a:ln>
            <a:noFill/>
          </a:ln>
        </p:spPr>
      </p:pic>
      <p:pic>
        <p:nvPicPr>
          <p:cNvPr id="120" name="Google Shape;120;p21"/>
          <p:cNvPicPr preferRelativeResize="0"/>
          <p:nvPr/>
        </p:nvPicPr>
        <p:blipFill rotWithShape="1">
          <a:blip r:embed="rId5">
            <a:alphaModFix/>
          </a:blip>
          <a:srcRect b="10023" l="1107" r="0" t="3568"/>
          <a:stretch/>
        </p:blipFill>
        <p:spPr>
          <a:xfrm>
            <a:off x="6411900" y="1787675"/>
            <a:ext cx="2018525" cy="505675"/>
          </a:xfrm>
          <a:prstGeom prst="rect">
            <a:avLst/>
          </a:prstGeom>
          <a:noFill/>
          <a:ln>
            <a:noFill/>
          </a:ln>
        </p:spPr>
      </p:pic>
      <p:pic>
        <p:nvPicPr>
          <p:cNvPr id="121" name="Google Shape;121;p21"/>
          <p:cNvPicPr preferRelativeResize="0"/>
          <p:nvPr/>
        </p:nvPicPr>
        <p:blipFill rotWithShape="1">
          <a:blip r:embed="rId6">
            <a:alphaModFix/>
          </a:blip>
          <a:srcRect b="15429" l="3213" r="3372" t="14434"/>
          <a:stretch/>
        </p:blipFill>
        <p:spPr>
          <a:xfrm>
            <a:off x="6455250" y="2465050"/>
            <a:ext cx="1975175" cy="473175"/>
          </a:xfrm>
          <a:prstGeom prst="rect">
            <a:avLst/>
          </a:prstGeom>
          <a:noFill/>
          <a:ln>
            <a:noFill/>
          </a:ln>
        </p:spPr>
      </p:pic>
      <p:pic>
        <p:nvPicPr>
          <p:cNvPr id="122" name="Google Shape;122;p21"/>
          <p:cNvPicPr preferRelativeResize="0"/>
          <p:nvPr/>
        </p:nvPicPr>
        <p:blipFill rotWithShape="1">
          <a:blip r:embed="rId7">
            <a:alphaModFix/>
          </a:blip>
          <a:srcRect b="6121" l="30415" r="29855" t="6059"/>
          <a:stretch/>
        </p:blipFill>
        <p:spPr>
          <a:xfrm>
            <a:off x="5930925" y="3213875"/>
            <a:ext cx="985925" cy="1314775"/>
          </a:xfrm>
          <a:prstGeom prst="rect">
            <a:avLst/>
          </a:prstGeom>
          <a:noFill/>
          <a:ln>
            <a:noFill/>
          </a:ln>
        </p:spPr>
      </p:pic>
      <p:sp>
        <p:nvSpPr>
          <p:cNvPr id="123" name="Google Shape;123;p21"/>
          <p:cNvSpPr txBox="1"/>
          <p:nvPr/>
        </p:nvSpPr>
        <p:spPr>
          <a:xfrm>
            <a:off x="7452400" y="4865900"/>
            <a:ext cx="16872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t>*Libraries(version)</a:t>
            </a:r>
            <a:endParaRPr sz="8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5DDDEED0E2E540A563AA07DAF3EBF6" ma:contentTypeVersion="3" ma:contentTypeDescription="Create a new document." ma:contentTypeScope="" ma:versionID="015bb8ed61ed3e228f38b36c5b5f84ba">
  <xsd:schema xmlns:xsd="http://www.w3.org/2001/XMLSchema" xmlns:xs="http://www.w3.org/2001/XMLSchema" xmlns:p="http://schemas.microsoft.com/office/2006/metadata/properties" xmlns:ns2="5b0ff699-5f3e-4dad-b571-2f893dfa4168" targetNamespace="http://schemas.microsoft.com/office/2006/metadata/properties" ma:root="true" ma:fieldsID="ec1e0520b94faf8ab406b18f4b6dc57d" ns2:_="">
    <xsd:import namespace="5b0ff699-5f3e-4dad-b571-2f893dfa4168"/>
    <xsd:element name="properties">
      <xsd:complexType>
        <xsd:sequence>
          <xsd:element name="documentManagement">
            <xsd:complexType>
              <xsd:all>
                <xsd:element ref="ns2:MediaServiceMetadata" minOccurs="0"/>
                <xsd:element ref="ns2:MediaServiceFastMetadata"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0ff699-5f3e-4dad-b571-2f893dfa416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FEF3EFB-41FA-46DA-B3C1-59A6E9968416}"/>
</file>

<file path=customXml/itemProps2.xml><?xml version="1.0" encoding="utf-8"?>
<ds:datastoreItem xmlns:ds="http://schemas.openxmlformats.org/officeDocument/2006/customXml" ds:itemID="{CB38A96F-432A-4524-A0B4-79F0A82A7D3A}"/>
</file>

<file path=customXml/itemProps3.xml><?xml version="1.0" encoding="utf-8"?>
<ds:datastoreItem xmlns:ds="http://schemas.openxmlformats.org/officeDocument/2006/customXml" ds:itemID="{FE6DED7E-B92C-46BD-AD0C-FBB3EE0D7B73}"/>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0x010100395DDDEED0E2E540A563AA07DAF3EBF6</vt:lpwstr>
  </property>
</Properties>
</file>